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theme/themeOverride3.xml" ContentType="application/vnd.openxmlformats-officedocument.themeOverride+xml"/>
  <Override PartName="/ppt/charts/chart22.xml" ContentType="application/vnd.openxmlformats-officedocument.drawingml.chart+xml"/>
  <Override PartName="/ppt/theme/themeOverride4.xml" ContentType="application/vnd.openxmlformats-officedocument.themeOverr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theme/themeOverride5.xml" ContentType="application/vnd.openxmlformats-officedocument.themeOverrid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 id="2147483831" r:id="rId5"/>
  </p:sldMasterIdLst>
  <p:notesMasterIdLst>
    <p:notesMasterId r:id="rId57"/>
  </p:notesMasterIdLst>
  <p:sldIdLst>
    <p:sldId id="403" r:id="rId6"/>
    <p:sldId id="461" r:id="rId7"/>
    <p:sldId id="511" r:id="rId8"/>
    <p:sldId id="507" r:id="rId9"/>
    <p:sldId id="508" r:id="rId10"/>
    <p:sldId id="509" r:id="rId11"/>
    <p:sldId id="413" r:id="rId12"/>
    <p:sldId id="408" r:id="rId13"/>
    <p:sldId id="453" r:id="rId14"/>
    <p:sldId id="479" r:id="rId15"/>
    <p:sldId id="474" r:id="rId16"/>
    <p:sldId id="454" r:id="rId17"/>
    <p:sldId id="455" r:id="rId18"/>
    <p:sldId id="456" r:id="rId19"/>
    <p:sldId id="405" r:id="rId20"/>
    <p:sldId id="500" r:id="rId21"/>
    <p:sldId id="501" r:id="rId22"/>
    <p:sldId id="457" r:id="rId23"/>
    <p:sldId id="478" r:id="rId24"/>
    <p:sldId id="418" r:id="rId25"/>
    <p:sldId id="489" r:id="rId26"/>
    <p:sldId id="451" r:id="rId27"/>
    <p:sldId id="407" r:id="rId28"/>
    <p:sldId id="459" r:id="rId29"/>
    <p:sldId id="492" r:id="rId30"/>
    <p:sldId id="493" r:id="rId31"/>
    <p:sldId id="416" r:id="rId32"/>
    <p:sldId id="434" r:id="rId33"/>
    <p:sldId id="444" r:id="rId34"/>
    <p:sldId id="473" r:id="rId35"/>
    <p:sldId id="414" r:id="rId36"/>
    <p:sldId id="449" r:id="rId37"/>
    <p:sldId id="477" r:id="rId38"/>
    <p:sldId id="450" r:id="rId39"/>
    <p:sldId id="494" r:id="rId40"/>
    <p:sldId id="480" r:id="rId41"/>
    <p:sldId id="467" r:id="rId42"/>
    <p:sldId id="468" r:id="rId43"/>
    <p:sldId id="469" r:id="rId44"/>
    <p:sldId id="475" r:id="rId45"/>
    <p:sldId id="502" r:id="rId46"/>
    <p:sldId id="504" r:id="rId47"/>
    <p:sldId id="505" r:id="rId48"/>
    <p:sldId id="482" r:id="rId49"/>
    <p:sldId id="491" r:id="rId50"/>
    <p:sldId id="483" r:id="rId51"/>
    <p:sldId id="484" r:id="rId52"/>
    <p:sldId id="485" r:id="rId53"/>
    <p:sldId id="486" r:id="rId54"/>
    <p:sldId id="495" r:id="rId55"/>
    <p:sldId id="488" r:id="rId5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8" userDrawn="1">
          <p15:clr>
            <a:srgbClr val="A4A3A4"/>
          </p15:clr>
        </p15:guide>
        <p15:guide id="2" userDrawn="1">
          <p15:clr>
            <a:srgbClr val="A4A3A4"/>
          </p15:clr>
        </p15:guide>
        <p15:guide id="3" orient="horz" pos="804" userDrawn="1">
          <p15:clr>
            <a:srgbClr val="A4A3A4"/>
          </p15:clr>
        </p15:guide>
        <p15:guide id="4" pos="1752" userDrawn="1">
          <p15:clr>
            <a:srgbClr val="A4A3A4"/>
          </p15:clr>
        </p15:guide>
        <p15:guide id="5" pos="340" userDrawn="1">
          <p15:clr>
            <a:srgbClr val="A4A3A4"/>
          </p15:clr>
        </p15:guide>
        <p15:guide id="6" orient="horz" pos="3156">
          <p15:clr>
            <a:srgbClr val="A4A3A4"/>
          </p15:clr>
        </p15:guide>
        <p15:guide id="7" orient="horz" pos="87" userDrawn="1">
          <p15:clr>
            <a:srgbClr val="A4A3A4"/>
          </p15:clr>
        </p15:guide>
        <p15:guide id="8" pos="158" userDrawn="1">
          <p15:clr>
            <a:srgbClr val="A4A3A4"/>
          </p15:clr>
        </p15:guide>
        <p15:guide id="9" pos="2182">
          <p15:clr>
            <a:srgbClr val="A4A3A4"/>
          </p15:clr>
        </p15:guide>
        <p15:guide id="10" orient="horz" pos="1393" userDrawn="1">
          <p15:clr>
            <a:srgbClr val="A4A3A4"/>
          </p15:clr>
        </p15:guide>
        <p15:guide id="11" orient="horz" pos="1892" userDrawn="1">
          <p15:clr>
            <a:srgbClr val="A4A3A4"/>
          </p15:clr>
        </p15:guide>
        <p15:guide id="12" orient="horz" pos="1956" userDrawn="1">
          <p15:clr>
            <a:srgbClr val="A4A3A4"/>
          </p15:clr>
        </p15:guide>
        <p15:guide id="13" orient="horz" pos="1302" userDrawn="1">
          <p15:clr>
            <a:srgbClr val="A4A3A4"/>
          </p15:clr>
        </p15:guide>
        <p15:guide id="14" orient="horz" pos="985" userDrawn="1">
          <p15:clr>
            <a:srgbClr val="A4A3A4"/>
          </p15:clr>
        </p15:guide>
        <p15:guide id="15" orient="horz" pos="1484" userDrawn="1">
          <p15:clr>
            <a:srgbClr val="A4A3A4"/>
          </p15:clr>
        </p15:guide>
        <p15:guide id="16" orient="horz" pos="239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Grady, Michael" initials="OM" lastIdx="23" clrIdx="0"/>
  <p:cmAuthor id="7" name="Ndambuki, Mercy" initials="NM" lastIdx="15" clrIdx="7">
    <p:extLst>
      <p:ext uri="{19B8F6BF-5375-455C-9EA6-DF929625EA0E}">
        <p15:presenceInfo xmlns:p15="http://schemas.microsoft.com/office/powerpoint/2012/main" userId="S-1-5-21-1614895754-776561741-682003330-225783" providerId="AD"/>
      </p:ext>
    </p:extLst>
  </p:cmAuthor>
  <p:cmAuthor id="1" name="Auslen, Lisa" initials="AL" lastIdx="4" clrIdx="1">
    <p:extLst/>
  </p:cmAuthor>
  <p:cmAuthor id="8" name="Alsrogy, Mena" initials="AM" lastIdx="9" clrIdx="8">
    <p:extLst>
      <p:ext uri="{19B8F6BF-5375-455C-9EA6-DF929625EA0E}">
        <p15:presenceInfo xmlns:p15="http://schemas.microsoft.com/office/powerpoint/2012/main" userId="S-1-5-21-1614895754-776561741-682003330-240731" providerId="AD"/>
      </p:ext>
    </p:extLst>
  </p:cmAuthor>
  <p:cmAuthor id="2" name="Holly Campbell" initials="HC" lastIdx="3" clrIdx="2"/>
  <p:cmAuthor id="9" name="Dale, Rosie" initials="DR" lastIdx="54" clrIdx="9">
    <p:extLst>
      <p:ext uri="{19B8F6BF-5375-455C-9EA6-DF929625EA0E}">
        <p15:presenceInfo xmlns:p15="http://schemas.microsoft.com/office/powerpoint/2012/main" userId="S-1-5-21-1614895754-776561741-682003330-230332" providerId="AD"/>
      </p:ext>
    </p:extLst>
  </p:cmAuthor>
  <p:cmAuthor id="3" name="Fetty, Cynthia" initials="FC" lastIdx="3" clrIdx="3">
    <p:extLst/>
  </p:cmAuthor>
  <p:cmAuthor id="4" name="Wibberley, Jonathan" initials="WJ" lastIdx="53" clrIdx="4">
    <p:extLst/>
  </p:cmAuthor>
  <p:cmAuthor id="5" name="Potanina, Polina" initials="PP" lastIdx="13" clrIdx="5">
    <p:extLst/>
  </p:cmAuthor>
  <p:cmAuthor id="6" name="Katie Juran" initials="KJ" lastIdx="9"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5E1"/>
    <a:srgbClr val="BFBFBF"/>
    <a:srgbClr val="5B6263"/>
    <a:srgbClr val="238C64"/>
    <a:srgbClr val="4C79CC"/>
    <a:srgbClr val="243336"/>
    <a:srgbClr val="C83849"/>
    <a:srgbClr val="7F7F91"/>
    <a:srgbClr val="554649"/>
    <a:srgbClr val="2443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4" autoAdjust="0"/>
    <p:restoredTop sz="86452" autoAdjust="0"/>
  </p:normalViewPr>
  <p:slideViewPr>
    <p:cSldViewPr snapToObjects="1">
      <p:cViewPr varScale="1">
        <p:scale>
          <a:sx n="85" d="100"/>
          <a:sy n="85" d="100"/>
        </p:scale>
        <p:origin x="408" y="84"/>
      </p:cViewPr>
      <p:guideLst>
        <p:guide orient="horz" pos="2988"/>
        <p:guide/>
        <p:guide orient="horz" pos="804"/>
        <p:guide pos="1752"/>
        <p:guide pos="340"/>
        <p:guide orient="horz" pos="3156"/>
        <p:guide orient="horz" pos="87"/>
        <p:guide pos="158"/>
        <p:guide pos="2182"/>
        <p:guide orient="horz" pos="1393"/>
        <p:guide orient="horz" pos="1892"/>
        <p:guide orient="horz" pos="1956"/>
        <p:guide orient="horz" pos="1302"/>
        <p:guide orient="horz" pos="985"/>
        <p:guide orient="horz" pos="1484"/>
        <p:guide orient="horz" pos="23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Objects="1">
      <p:cViewPr varScale="1">
        <p:scale>
          <a:sx n="68" d="100"/>
          <a:sy n="68" d="100"/>
        </p:scale>
        <p:origin x="-2826" y="-12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8.xml"/><Relationship Id="rId1" Type="http://schemas.microsoft.com/office/2011/relationships/chartStyle" Target="style3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Negative</c:v>
                </c:pt>
              </c:strCache>
            </c:strRef>
          </c:tx>
          <c:spPr>
            <a:solidFill>
              <a:srgbClr val="595959"/>
            </a:solidFill>
            <a:ln>
              <a:noFill/>
            </a:ln>
            <a:effectLst/>
          </c:spPr>
          <c:invertIfNegative val="0"/>
          <c:dLbls>
            <c:dLbl>
              <c:idx val="0"/>
              <c:tx>
                <c:rich>
                  <a:bodyPr/>
                  <a:lstStyle/>
                  <a:p>
                    <a:r>
                      <a:rPr lang="en-US" smtClean="0"/>
                      <a:t>51%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14%</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Gradual/Dramatic</c:v>
                </c:pt>
                <c:pt idx="1">
                  <c:v>Slowing/Accelerating</c:v>
                </c:pt>
              </c:strCache>
            </c:strRef>
          </c:cat>
          <c:val>
            <c:numRef>
              <c:f>Sheet1!$B$2:$B$3</c:f>
              <c:numCache>
                <c:formatCode>0%</c:formatCode>
                <c:ptCount val="2"/>
                <c:pt idx="0">
                  <c:v>-0.51180000000000003</c:v>
                </c:pt>
                <c:pt idx="1">
                  <c:v>-0.1426</c:v>
                </c:pt>
              </c:numCache>
            </c:numRef>
          </c:val>
        </c:ser>
        <c:ser>
          <c:idx val="1"/>
          <c:order val="1"/>
          <c:tx>
            <c:strRef>
              <c:f>Sheet1!$C$1</c:f>
              <c:strCache>
                <c:ptCount val="1"/>
                <c:pt idx="0">
                  <c:v>Positive</c:v>
                </c:pt>
              </c:strCache>
            </c:strRef>
          </c:tx>
          <c:spPr>
            <a:solidFill>
              <a:schemeClr val="accent4"/>
            </a:solidFill>
            <a:ln>
              <a:noFill/>
            </a:ln>
            <a:effectLst/>
          </c:spPr>
          <c:invertIfNegative val="0"/>
          <c:dPt>
            <c:idx val="0"/>
            <c:invertIfNegative val="0"/>
            <c:bubble3D val="0"/>
            <c:spPr>
              <a:solidFill>
                <a:schemeClr val="accent4"/>
              </a:solidFill>
              <a:ln>
                <a:noFill/>
              </a:ln>
              <a:effectLst/>
            </c:spPr>
          </c:dPt>
          <c:dPt>
            <c:idx val="1"/>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Gradual/Dramatic</c:v>
                </c:pt>
                <c:pt idx="1">
                  <c:v>Slowing/Accelerating</c:v>
                </c:pt>
              </c:strCache>
            </c:strRef>
          </c:cat>
          <c:val>
            <c:numRef>
              <c:f>Sheet1!$C$2:$C$3</c:f>
              <c:numCache>
                <c:formatCode>0%</c:formatCode>
                <c:ptCount val="2"/>
                <c:pt idx="0">
                  <c:v>0.48820000000000002</c:v>
                </c:pt>
                <c:pt idx="1">
                  <c:v>0.85740000000000005</c:v>
                </c:pt>
              </c:numCache>
            </c:numRef>
          </c:val>
        </c:ser>
        <c:dLbls>
          <c:showLegendKey val="0"/>
          <c:showVal val="0"/>
          <c:showCatName val="0"/>
          <c:showSerName val="0"/>
          <c:showPercent val="0"/>
          <c:showBubbleSize val="0"/>
        </c:dLbls>
        <c:gapWidth val="182"/>
        <c:overlap val="100"/>
        <c:axId val="402372200"/>
        <c:axId val="402371416"/>
      </c:barChart>
      <c:catAx>
        <c:axId val="402372200"/>
        <c:scaling>
          <c:orientation val="minMax"/>
        </c:scaling>
        <c:delete val="1"/>
        <c:axPos val="l"/>
        <c:numFmt formatCode="General" sourceLinked="1"/>
        <c:majorTickMark val="none"/>
        <c:minorTickMark val="none"/>
        <c:tickLblPos val="nextTo"/>
        <c:crossAx val="402371416"/>
        <c:crosses val="autoZero"/>
        <c:auto val="1"/>
        <c:lblAlgn val="ctr"/>
        <c:lblOffset val="100"/>
        <c:noMultiLvlLbl val="0"/>
      </c:catAx>
      <c:valAx>
        <c:axId val="402371416"/>
        <c:scaling>
          <c:orientation val="minMax"/>
        </c:scaling>
        <c:delete val="1"/>
        <c:axPos val="b"/>
        <c:numFmt formatCode="0%" sourceLinked="1"/>
        <c:majorTickMark val="none"/>
        <c:minorTickMark val="none"/>
        <c:tickLblPos val="nextTo"/>
        <c:crossAx val="402372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Industry leaders are setting the bar high in terms of consumer expectations for all brands</c:v>
                </c:pt>
                <c:pt idx="1">
                  <c:v>Consumers expect to engage with brands 24/7</c:v>
                </c:pt>
                <c:pt idx="2">
                  <c:v>Consumers expect brands to communicate directly to them</c:v>
                </c:pt>
                <c:pt idx="3">
                  <c:v>Consumers demand marketing that is tailored uniquely to them</c:v>
                </c:pt>
                <c:pt idx="4">
                  <c:v>The rise of mobile and wearable technology has taken marketing where it has never been before</c:v>
                </c:pt>
                <c:pt idx="5">
                  <c:v>Consumers expect more compelling content</c:v>
                </c:pt>
                <c:pt idx="6">
                  <c:v>Consumers expect an immediate response to any post or query</c:v>
                </c:pt>
              </c:strCache>
            </c:strRef>
          </c:cat>
          <c:val>
            <c:numRef>
              <c:f>Sheet1!$B$2:$B$8</c:f>
              <c:numCache>
                <c:formatCode>0%</c:formatCode>
                <c:ptCount val="7"/>
                <c:pt idx="0">
                  <c:v>0.62</c:v>
                </c:pt>
                <c:pt idx="1">
                  <c:v>0.65</c:v>
                </c:pt>
                <c:pt idx="2">
                  <c:v>0.69</c:v>
                </c:pt>
                <c:pt idx="3">
                  <c:v>0.69</c:v>
                </c:pt>
                <c:pt idx="4">
                  <c:v>0.72</c:v>
                </c:pt>
                <c:pt idx="5">
                  <c:v>0.77</c:v>
                </c:pt>
                <c:pt idx="6">
                  <c:v>0.78</c:v>
                </c:pt>
              </c:numCache>
            </c:numRef>
          </c:val>
        </c:ser>
        <c:dLbls>
          <c:showLegendKey val="0"/>
          <c:showVal val="0"/>
          <c:showCatName val="0"/>
          <c:showSerName val="0"/>
          <c:showPercent val="0"/>
          <c:showBubbleSize val="0"/>
        </c:dLbls>
        <c:gapWidth val="100"/>
        <c:axId val="448575272"/>
        <c:axId val="448579976"/>
      </c:barChart>
      <c:catAx>
        <c:axId val="448575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48579976"/>
        <c:crosses val="autoZero"/>
        <c:auto val="1"/>
        <c:lblAlgn val="ctr"/>
        <c:lblOffset val="100"/>
        <c:noMultiLvlLbl val="0"/>
      </c:catAx>
      <c:valAx>
        <c:axId val="448579976"/>
        <c:scaling>
          <c:orientation val="minMax"/>
        </c:scaling>
        <c:delete val="1"/>
        <c:axPos val="b"/>
        <c:numFmt formatCode="0%" sourceLinked="1"/>
        <c:majorTickMark val="none"/>
        <c:minorTickMark val="none"/>
        <c:tickLblPos val="nextTo"/>
        <c:crossAx val="448575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intimidated by marketers with more advanced digital marketing skills</c:v>
                </c:pt>
                <c:pt idx="1">
                  <c:v>I worry about my ability to keep up with new technology</c:v>
                </c:pt>
                <c:pt idx="2">
                  <c:v>I primarily rely on my intuition when making decisions about marketing strategies</c:v>
                </c:pt>
                <c:pt idx="3">
                  <c:v>I primarily rely on data when making decisions about marketing strategies</c:v>
                </c:pt>
                <c:pt idx="4">
                  <c:v>I am proud to introduce myself as a marketer</c:v>
                </c:pt>
                <c:pt idx="5">
                  <c:v>I am very happy in my career as a marketer</c:v>
                </c:pt>
                <c:pt idx="6">
                  <c:v>I am prepared to implement latest technology into everything I do as a marketer</c:v>
                </c:pt>
                <c:pt idx="7">
                  <c:v>I feel I have all the necessary skills to perform my job successfully</c:v>
                </c:pt>
              </c:strCache>
            </c:strRef>
          </c:cat>
          <c:val>
            <c:numRef>
              <c:f>Sheet1!$B$2:$B$9</c:f>
              <c:numCache>
                <c:formatCode>0%</c:formatCode>
                <c:ptCount val="8"/>
                <c:pt idx="0">
                  <c:v>0.2387</c:v>
                </c:pt>
                <c:pt idx="1">
                  <c:v>0.30359999999999998</c:v>
                </c:pt>
                <c:pt idx="2">
                  <c:v>0.4546</c:v>
                </c:pt>
                <c:pt idx="3">
                  <c:v>0.46679999999999999</c:v>
                </c:pt>
                <c:pt idx="4">
                  <c:v>0.51790000000000003</c:v>
                </c:pt>
                <c:pt idx="5">
                  <c:v>0.61480000000000001</c:v>
                </c:pt>
                <c:pt idx="6">
                  <c:v>0.64229999999999998</c:v>
                </c:pt>
                <c:pt idx="7">
                  <c:v>0.65449999999999997</c:v>
                </c:pt>
              </c:numCache>
            </c:numRef>
          </c:val>
        </c:ser>
        <c:dLbls>
          <c:showLegendKey val="0"/>
          <c:showVal val="0"/>
          <c:showCatName val="0"/>
          <c:showSerName val="0"/>
          <c:showPercent val="0"/>
          <c:showBubbleSize val="0"/>
        </c:dLbls>
        <c:gapWidth val="100"/>
        <c:axId val="448581544"/>
        <c:axId val="448581936"/>
      </c:barChart>
      <c:catAx>
        <c:axId val="448581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48581936"/>
        <c:crosses val="autoZero"/>
        <c:auto val="1"/>
        <c:lblAlgn val="ctr"/>
        <c:lblOffset val="100"/>
        <c:noMultiLvlLbl val="0"/>
      </c:catAx>
      <c:valAx>
        <c:axId val="448581936"/>
        <c:scaling>
          <c:orientation val="minMax"/>
        </c:scaling>
        <c:delete val="1"/>
        <c:axPos val="b"/>
        <c:numFmt formatCode="0%" sourceLinked="1"/>
        <c:majorTickMark val="none"/>
        <c:minorTickMark val="none"/>
        <c:tickLblPos val="nextTo"/>
        <c:crossAx val="448581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189818209400519E-2"/>
          <c:y val="7.5258843012818891E-2"/>
          <c:w val="0.889620363581199"/>
          <c:h val="0.889620363581199"/>
        </c:manualLayout>
      </c:layout>
      <c:doughnutChart>
        <c:varyColors val="1"/>
        <c:ser>
          <c:idx val="0"/>
          <c:order val="0"/>
          <c:tx>
            <c:strRef>
              <c:f>Sheet1!$B$1</c:f>
              <c:strCache>
                <c:ptCount val="1"/>
                <c:pt idx="0">
                  <c:v>Total</c:v>
                </c:pt>
              </c:strCache>
            </c:strRef>
          </c:tx>
          <c:spPr>
            <a:ln w="28575">
              <a:solidFill>
                <a:schemeClr val="bg1"/>
              </a:solidFill>
            </a:ln>
          </c:spPr>
          <c:dPt>
            <c:idx val="0"/>
            <c:bubble3D val="0"/>
            <c:spPr>
              <a:solidFill>
                <a:srgbClr val="4E64BA"/>
              </a:solidFill>
              <a:ln w="28575">
                <a:solidFill>
                  <a:schemeClr val="bg1"/>
                </a:solidFill>
              </a:ln>
            </c:spPr>
          </c:dPt>
          <c:dPt>
            <c:idx val="1"/>
            <c:bubble3D val="0"/>
            <c:spPr>
              <a:solidFill>
                <a:srgbClr val="FFFFFF">
                  <a:lumMod val="75000"/>
                </a:srgbClr>
              </a:solidFill>
              <a:ln w="28575">
                <a:noFill/>
              </a:ln>
            </c:spPr>
          </c:dPt>
          <c:dPt>
            <c:idx val="2"/>
            <c:bubble3D val="0"/>
            <c:spPr>
              <a:solidFill>
                <a:srgbClr val="FFCDCD"/>
              </a:solidFill>
              <a:ln w="28575">
                <a:noFill/>
              </a:ln>
            </c:spPr>
          </c:dPt>
          <c:dLbls>
            <c:delete val="1"/>
          </c:dLbls>
          <c:cat>
            <c:strRef>
              <c:f>Sheet1!$A$2:$A$3</c:f>
              <c:strCache>
                <c:ptCount val="2"/>
                <c:pt idx="0">
                  <c:v>Well set up</c:v>
                </c:pt>
                <c:pt idx="1">
                  <c:v>Not well set up</c:v>
                </c:pt>
              </c:strCache>
            </c:strRef>
          </c:cat>
          <c:val>
            <c:numRef>
              <c:f>Sheet1!$B$2:$B$3</c:f>
              <c:numCache>
                <c:formatCode>0%</c:formatCode>
                <c:ptCount val="2"/>
                <c:pt idx="0">
                  <c:v>0.65680000000000005</c:v>
                </c:pt>
                <c:pt idx="1">
                  <c:v>0.34320000000000001</c:v>
                </c:pt>
              </c:numCache>
            </c:numRef>
          </c:val>
        </c:ser>
        <c:dLbls>
          <c:showLegendKey val="0"/>
          <c:showVal val="1"/>
          <c:showCatName val="0"/>
          <c:showSerName val="0"/>
          <c:showPercent val="0"/>
          <c:showBubbleSize val="0"/>
          <c:showLeaderLines val="1"/>
        </c:dLbls>
        <c:firstSliceAng val="93"/>
        <c:holeSize val="65"/>
      </c:doughnutChart>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Ideal, successful marketer</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Tech savvy - early adopter of new technologies</c:v>
                </c:pt>
                <c:pt idx="1">
                  <c:v>Tech regular - regular user of current technologies</c:v>
                </c:pt>
                <c:pt idx="2">
                  <c:v>Tech challenged - find it hard to keep up with changing technologies</c:v>
                </c:pt>
                <c:pt idx="3">
                  <c:v>Tech indifferent - uninterested in new tech trends</c:v>
                </c:pt>
                <c:pt idx="4">
                  <c:v>Other</c:v>
                </c:pt>
              </c:strCache>
            </c:strRef>
          </c:cat>
          <c:val>
            <c:numRef>
              <c:f>Sheet1!$B$2:$B$6</c:f>
              <c:numCache>
                <c:formatCode>0%</c:formatCode>
                <c:ptCount val="5"/>
                <c:pt idx="0">
                  <c:v>0.56520000000000004</c:v>
                </c:pt>
                <c:pt idx="1">
                  <c:v>0.37530000000000002</c:v>
                </c:pt>
                <c:pt idx="2">
                  <c:v>3.9699999999999999E-2</c:v>
                </c:pt>
                <c:pt idx="3">
                  <c:v>1.0699999999999999E-2</c:v>
                </c:pt>
                <c:pt idx="4">
                  <c:v>9.1999999999999998E-3</c:v>
                </c:pt>
              </c:numCache>
            </c:numRef>
          </c:val>
        </c:ser>
        <c:ser>
          <c:idx val="1"/>
          <c:order val="1"/>
          <c:tx>
            <c:strRef>
              <c:f>Sheet1!$C$1</c:f>
              <c:strCache>
                <c:ptCount val="1"/>
                <c:pt idx="0">
                  <c:v>Yourself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Tech savvy - early adopter of new technologies</c:v>
                </c:pt>
                <c:pt idx="1">
                  <c:v>Tech regular - regular user of current technologies</c:v>
                </c:pt>
                <c:pt idx="2">
                  <c:v>Tech challenged - find it hard to keep up with changing technologies</c:v>
                </c:pt>
                <c:pt idx="3">
                  <c:v>Tech indifferent - uninterested in new tech trends</c:v>
                </c:pt>
                <c:pt idx="4">
                  <c:v>Other</c:v>
                </c:pt>
              </c:strCache>
            </c:strRef>
          </c:cat>
          <c:val>
            <c:numRef>
              <c:f>Sheet1!$C$2:$C$6</c:f>
              <c:numCache>
                <c:formatCode>0%</c:formatCode>
                <c:ptCount val="5"/>
                <c:pt idx="0">
                  <c:v>0.29899999999999999</c:v>
                </c:pt>
                <c:pt idx="1">
                  <c:v>0.56369999999999998</c:v>
                </c:pt>
                <c:pt idx="2">
                  <c:v>0.1144</c:v>
                </c:pt>
                <c:pt idx="3">
                  <c:v>1.83E-2</c:v>
                </c:pt>
                <c:pt idx="4">
                  <c:v>4.5999999999999999E-3</c:v>
                </c:pt>
              </c:numCache>
            </c:numRef>
          </c:val>
        </c:ser>
        <c:dLbls>
          <c:showLegendKey val="0"/>
          <c:showVal val="0"/>
          <c:showCatName val="0"/>
          <c:showSerName val="0"/>
          <c:showPercent val="0"/>
          <c:showBubbleSize val="0"/>
        </c:dLbls>
        <c:gapWidth val="219"/>
        <c:axId val="450261264"/>
        <c:axId val="450256952"/>
      </c:barChart>
      <c:catAx>
        <c:axId val="45026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50256952"/>
        <c:crosses val="autoZero"/>
        <c:auto val="1"/>
        <c:lblAlgn val="ctr"/>
        <c:lblOffset val="100"/>
        <c:noMultiLvlLbl val="0"/>
      </c:catAx>
      <c:valAx>
        <c:axId val="450256952"/>
        <c:scaling>
          <c:orientation val="minMax"/>
        </c:scaling>
        <c:delete val="1"/>
        <c:axPos val="l"/>
        <c:numFmt formatCode="0%" sourceLinked="1"/>
        <c:majorTickMark val="none"/>
        <c:minorTickMark val="none"/>
        <c:tickLblPos val="nextTo"/>
        <c:crossAx val="450261264"/>
        <c:crosses val="autoZero"/>
        <c:crossBetween val="between"/>
      </c:valAx>
      <c:spPr>
        <a:noFill/>
        <a:ln>
          <a:noFill/>
        </a:ln>
        <a:effectLst/>
      </c:spPr>
    </c:plotArea>
    <c:legend>
      <c:legendPos val="t"/>
      <c:layout>
        <c:manualLayout>
          <c:xMode val="edge"/>
          <c:yMode val="edge"/>
          <c:x val="0.35608122541626769"/>
          <c:y val="6.167864877621608E-2"/>
          <c:w val="0.30854178167647672"/>
          <c:h val="6.148408177884622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dobe Clean Ligh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8"/>
                <c:pt idx="0">
                  <c:v>Big data and Marketing measurement</c:v>
                </c:pt>
                <c:pt idx="1">
                  <c:v>Social marketing</c:v>
                </c:pt>
                <c:pt idx="2">
                  <c:v>Real-time marketing</c:v>
                </c:pt>
                <c:pt idx="3">
                  <c:v>Personalization and Targeting</c:v>
                </c:pt>
                <c:pt idx="4">
                  <c:v>Mobile marketing</c:v>
                </c:pt>
                <c:pt idx="5">
                  <c:v>Creativity and Innovation in marketing programs</c:v>
                </c:pt>
                <c:pt idx="6">
                  <c:v>E-Commerce</c:v>
                </c:pt>
                <c:pt idx="7">
                  <c:v>Cross-channel marketing</c:v>
                </c:pt>
              </c:strCache>
            </c:strRef>
          </c:cat>
          <c:val>
            <c:numRef>
              <c:f>Sheet1!$B$2:$B$20</c:f>
              <c:numCache>
                <c:formatCode>0%</c:formatCode>
                <c:ptCount val="8"/>
                <c:pt idx="0">
                  <c:v>0.24490000000000001</c:v>
                </c:pt>
                <c:pt idx="1">
                  <c:v>0.18920000000000001</c:v>
                </c:pt>
                <c:pt idx="2">
                  <c:v>0.18229999999999999</c:v>
                </c:pt>
                <c:pt idx="3">
                  <c:v>0.1777</c:v>
                </c:pt>
                <c:pt idx="4">
                  <c:v>0.1701</c:v>
                </c:pt>
                <c:pt idx="5">
                  <c:v>0.1686</c:v>
                </c:pt>
                <c:pt idx="6">
                  <c:v>0.16400000000000001</c:v>
                </c:pt>
                <c:pt idx="7">
                  <c:v>0.15870000000000001</c:v>
                </c:pt>
              </c:numCache>
            </c:numRef>
          </c:val>
        </c:ser>
        <c:dLbls>
          <c:showLegendKey val="0"/>
          <c:showVal val="0"/>
          <c:showCatName val="0"/>
          <c:showSerName val="0"/>
          <c:showPercent val="0"/>
          <c:showBubbleSize val="0"/>
        </c:dLbls>
        <c:gapWidth val="100"/>
        <c:axId val="450254600"/>
        <c:axId val="450256560"/>
      </c:barChart>
      <c:catAx>
        <c:axId val="45025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50256560"/>
        <c:crosses val="autoZero"/>
        <c:auto val="1"/>
        <c:lblAlgn val="ctr"/>
        <c:lblOffset val="100"/>
        <c:noMultiLvlLbl val="0"/>
      </c:catAx>
      <c:valAx>
        <c:axId val="450256560"/>
        <c:scaling>
          <c:orientation val="minMax"/>
        </c:scaling>
        <c:delete val="1"/>
        <c:axPos val="l"/>
        <c:numFmt formatCode="0%" sourceLinked="1"/>
        <c:majorTickMark val="none"/>
        <c:minorTickMark val="none"/>
        <c:tickLblPos val="nextTo"/>
        <c:crossAx val="450254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91987152974869E-2"/>
          <c:y val="0.13476289390206594"/>
          <c:w val="0.96812203532931906"/>
          <c:h val="0.73302803407242811"/>
        </c:manualLayout>
      </c:layout>
      <c:barChart>
        <c:barDir val="col"/>
        <c:grouping val="clustered"/>
        <c:varyColors val="0"/>
        <c:ser>
          <c:idx val="0"/>
          <c:order val="0"/>
          <c:tx>
            <c:strRef>
              <c:f>Sheet1!$B$1</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Mobile apps for a smartphone or tablet</c:v>
                </c:pt>
                <c:pt idx="1">
                  <c:v>Mobile websites for a smartphone or tablet</c:v>
                </c:pt>
                <c:pt idx="2">
                  <c:v>A laptop or a desktop computer</c:v>
                </c:pt>
                <c:pt idx="3">
                  <c:v>Mobile social media sites</c:v>
                </c:pt>
                <c:pt idx="4">
                  <c:v>POS screens</c:v>
                </c:pt>
                <c:pt idx="5">
                  <c:v>Wearables</c:v>
                </c:pt>
                <c:pt idx="6">
                  <c:v>Embedded screens</c:v>
                </c:pt>
                <c:pt idx="7">
                  <c:v>Internet-connected devices and appliances</c:v>
                </c:pt>
              </c:strCache>
            </c:strRef>
          </c:cat>
          <c:val>
            <c:numRef>
              <c:f>Sheet1!$B$2:$B$9</c:f>
              <c:numCache>
                <c:formatCode>0%</c:formatCode>
                <c:ptCount val="8"/>
                <c:pt idx="0">
                  <c:v>0.9</c:v>
                </c:pt>
                <c:pt idx="1">
                  <c:v>0.89</c:v>
                </c:pt>
                <c:pt idx="2">
                  <c:v>0.85</c:v>
                </c:pt>
                <c:pt idx="3">
                  <c:v>0.83</c:v>
                </c:pt>
                <c:pt idx="4">
                  <c:v>0.71</c:v>
                </c:pt>
                <c:pt idx="5">
                  <c:v>0.69</c:v>
                </c:pt>
                <c:pt idx="6">
                  <c:v>0.64</c:v>
                </c:pt>
                <c:pt idx="7">
                  <c:v>0.64</c:v>
                </c:pt>
              </c:numCache>
            </c:numRef>
          </c:val>
        </c:ser>
        <c:dLbls>
          <c:showLegendKey val="0"/>
          <c:showVal val="0"/>
          <c:showCatName val="0"/>
          <c:showSerName val="0"/>
          <c:showPercent val="0"/>
          <c:showBubbleSize val="0"/>
        </c:dLbls>
        <c:gapWidth val="219"/>
        <c:axId val="450258128"/>
        <c:axId val="450258520"/>
      </c:barChart>
      <c:catAx>
        <c:axId val="4502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50258520"/>
        <c:crosses val="autoZero"/>
        <c:auto val="1"/>
        <c:lblAlgn val="ctr"/>
        <c:lblOffset val="100"/>
        <c:noMultiLvlLbl val="0"/>
      </c:catAx>
      <c:valAx>
        <c:axId val="450258520"/>
        <c:scaling>
          <c:orientation val="minMax"/>
        </c:scaling>
        <c:delete val="1"/>
        <c:axPos val="l"/>
        <c:numFmt formatCode="0%" sourceLinked="1"/>
        <c:majorTickMark val="none"/>
        <c:minorTickMark val="none"/>
        <c:tickLblPos val="nextTo"/>
        <c:crossAx val="45025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Next 12 months</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9"/>
                <c:pt idx="0">
                  <c:v>Big data and Marketing Measurement</c:v>
                </c:pt>
                <c:pt idx="1">
                  <c:v>IoT marketing</c:v>
                </c:pt>
                <c:pt idx="2">
                  <c:v>Digital Asset Management</c:v>
                </c:pt>
                <c:pt idx="3">
                  <c:v>Native advertising</c:v>
                </c:pt>
                <c:pt idx="4">
                  <c:v>Mobile marketing</c:v>
                </c:pt>
                <c:pt idx="5">
                  <c:v>Cross-channel marketing</c:v>
                </c:pt>
                <c:pt idx="6">
                  <c:v>Media Mix Planning</c:v>
                </c:pt>
                <c:pt idx="7">
                  <c:v>E-Commerce</c:v>
                </c:pt>
                <c:pt idx="8">
                  <c:v>Personalization and Targeting</c:v>
                </c:pt>
              </c:strCache>
            </c:strRef>
          </c:cat>
          <c:val>
            <c:numRef>
              <c:f>Sheet1!$B$2:$B$20</c:f>
              <c:numCache>
                <c:formatCode>0%</c:formatCode>
                <c:ptCount val="9"/>
                <c:pt idx="0">
                  <c:v>0.45610000000000001</c:v>
                </c:pt>
                <c:pt idx="1">
                  <c:v>0.39739999999999998</c:v>
                </c:pt>
                <c:pt idx="2">
                  <c:v>0.43859999999999999</c:v>
                </c:pt>
                <c:pt idx="3">
                  <c:v>0.41339999999999999</c:v>
                </c:pt>
                <c:pt idx="4">
                  <c:v>0.48670000000000002</c:v>
                </c:pt>
                <c:pt idx="5">
                  <c:v>0.5202</c:v>
                </c:pt>
                <c:pt idx="6">
                  <c:v>0.4798</c:v>
                </c:pt>
                <c:pt idx="7">
                  <c:v>0.54610000000000003</c:v>
                </c:pt>
                <c:pt idx="8">
                  <c:v>0.52480000000000004</c:v>
                </c:pt>
              </c:numCache>
            </c:numRef>
          </c:val>
        </c:ser>
        <c:ser>
          <c:idx val="1"/>
          <c:order val="1"/>
          <c:tx>
            <c:strRef>
              <c:f>Sheet1!$C$1</c:f>
              <c:strCache>
                <c:ptCount val="1"/>
                <c:pt idx="0">
                  <c:v>Next 3 years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9"/>
                <c:pt idx="0">
                  <c:v>Big data and Marketing Measurement</c:v>
                </c:pt>
                <c:pt idx="1">
                  <c:v>IoT marketing</c:v>
                </c:pt>
                <c:pt idx="2">
                  <c:v>Digital Asset Management</c:v>
                </c:pt>
                <c:pt idx="3">
                  <c:v>Native advertising</c:v>
                </c:pt>
                <c:pt idx="4">
                  <c:v>Mobile marketing</c:v>
                </c:pt>
                <c:pt idx="5">
                  <c:v>Cross-channel marketing</c:v>
                </c:pt>
                <c:pt idx="6">
                  <c:v>Media Mix Planning</c:v>
                </c:pt>
                <c:pt idx="7">
                  <c:v>E-Commerce</c:v>
                </c:pt>
                <c:pt idx="8">
                  <c:v>Personalization and Targeting</c:v>
                </c:pt>
              </c:strCache>
            </c:strRef>
          </c:cat>
          <c:val>
            <c:numRef>
              <c:f>Sheet1!$C$2:$C$20</c:f>
              <c:numCache>
                <c:formatCode>0%</c:formatCode>
                <c:ptCount val="9"/>
                <c:pt idx="0">
                  <c:v>0.44550000000000001</c:v>
                </c:pt>
                <c:pt idx="1">
                  <c:v>0.41270000000000001</c:v>
                </c:pt>
                <c:pt idx="2">
                  <c:v>0.3982</c:v>
                </c:pt>
                <c:pt idx="3">
                  <c:v>0.3921</c:v>
                </c:pt>
                <c:pt idx="4">
                  <c:v>0.37990000000000002</c:v>
                </c:pt>
                <c:pt idx="5">
                  <c:v>0.3715</c:v>
                </c:pt>
                <c:pt idx="6">
                  <c:v>0.3715</c:v>
                </c:pt>
                <c:pt idx="7">
                  <c:v>0.36309999999999998</c:v>
                </c:pt>
                <c:pt idx="8">
                  <c:v>0.36080000000000001</c:v>
                </c:pt>
              </c:numCache>
            </c:numRef>
          </c:val>
        </c:ser>
        <c:dLbls>
          <c:showLegendKey val="0"/>
          <c:showVal val="0"/>
          <c:showCatName val="0"/>
          <c:showSerName val="0"/>
          <c:showPercent val="0"/>
          <c:showBubbleSize val="0"/>
        </c:dLbls>
        <c:gapWidth val="150"/>
        <c:axId val="450254992"/>
        <c:axId val="450256168"/>
      </c:barChart>
      <c:catAx>
        <c:axId val="45025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0256168"/>
        <c:crosses val="autoZero"/>
        <c:auto val="1"/>
        <c:lblAlgn val="ctr"/>
        <c:lblOffset val="100"/>
        <c:noMultiLvlLbl val="0"/>
      </c:catAx>
      <c:valAx>
        <c:axId val="450256168"/>
        <c:scaling>
          <c:orientation val="minMax"/>
        </c:scaling>
        <c:delete val="1"/>
        <c:axPos val="l"/>
        <c:numFmt formatCode="0%" sourceLinked="1"/>
        <c:majorTickMark val="none"/>
        <c:minorTickMark val="none"/>
        <c:tickLblPos val="nextTo"/>
        <c:crossAx val="450254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547B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Brand Building</c:v>
                </c:pt>
                <c:pt idx="1">
                  <c:v>Customer Response Management</c:v>
                </c:pt>
                <c:pt idx="2">
                  <c:v>Events</c:v>
                </c:pt>
                <c:pt idx="3">
                  <c:v>Public Relations</c:v>
                </c:pt>
                <c:pt idx="4">
                  <c:v>Content Management</c:v>
                </c:pt>
                <c:pt idx="5">
                  <c:v>Creativity and Innovation in marketing programs</c:v>
                </c:pt>
                <c:pt idx="6">
                  <c:v>Digital Advertising</c:v>
                </c:pt>
                <c:pt idx="7">
                  <c:v>Cross-channel marketing</c:v>
                </c:pt>
                <c:pt idx="8">
                  <c:v>E-Commerce</c:v>
                </c:pt>
              </c:strCache>
            </c:strRef>
          </c:cat>
          <c:val>
            <c:numRef>
              <c:f>Sheet1!$B$2:$B$10</c:f>
              <c:numCache>
                <c:formatCode>0%</c:formatCode>
                <c:ptCount val="9"/>
                <c:pt idx="0">
                  <c:v>0.43940000000000001</c:v>
                </c:pt>
                <c:pt idx="1">
                  <c:v>0.36770000000000003</c:v>
                </c:pt>
                <c:pt idx="2">
                  <c:v>0.35089999999999999</c:v>
                </c:pt>
                <c:pt idx="3">
                  <c:v>0.3478</c:v>
                </c:pt>
                <c:pt idx="4">
                  <c:v>0.32950000000000002</c:v>
                </c:pt>
                <c:pt idx="5">
                  <c:v>0.30969999999999998</c:v>
                </c:pt>
                <c:pt idx="6">
                  <c:v>0.30740000000000001</c:v>
                </c:pt>
                <c:pt idx="7">
                  <c:v>0.30509999999999998</c:v>
                </c:pt>
                <c:pt idx="8">
                  <c:v>0.30280000000000001</c:v>
                </c:pt>
              </c:numCache>
            </c:numRef>
          </c:val>
        </c:ser>
        <c:dLbls>
          <c:showLegendKey val="0"/>
          <c:showVal val="0"/>
          <c:showCatName val="0"/>
          <c:showSerName val="0"/>
          <c:showPercent val="0"/>
          <c:showBubbleSize val="0"/>
        </c:dLbls>
        <c:gapWidth val="100"/>
        <c:axId val="451373616"/>
        <c:axId val="451374008"/>
      </c:barChart>
      <c:catAx>
        <c:axId val="45137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dobe Clean Light"/>
                <a:ea typeface="+mn-ea"/>
                <a:cs typeface="+mn-cs"/>
              </a:defRPr>
            </a:pPr>
            <a:endParaRPr lang="en-US"/>
          </a:p>
        </c:txPr>
        <c:crossAx val="451374008"/>
        <c:crosses val="autoZero"/>
        <c:auto val="1"/>
        <c:lblAlgn val="ctr"/>
        <c:lblOffset val="100"/>
        <c:noMultiLvlLbl val="0"/>
      </c:catAx>
      <c:valAx>
        <c:axId val="451374008"/>
        <c:scaling>
          <c:orientation val="minMax"/>
        </c:scaling>
        <c:delete val="1"/>
        <c:axPos val="l"/>
        <c:numFmt formatCode="0%" sourceLinked="1"/>
        <c:majorTickMark val="none"/>
        <c:minorTickMark val="none"/>
        <c:tickLblPos val="nextTo"/>
        <c:crossAx val="45137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2015</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8"/>
                <c:pt idx="0">
                  <c:v>Misalignment between company priorities and my professional goals</c:v>
                </c:pt>
                <c:pt idx="1">
                  <c:v>Demands outside of work</c:v>
                </c:pt>
                <c:pt idx="2">
                  <c:v>Confusion over roles and responsibilities</c:v>
                </c:pt>
                <c:pt idx="3">
                  <c:v>Organizational inability to adapt</c:v>
                </c:pt>
                <c:pt idx="4">
                  <c:v>Dysfunction and friction over priorities across the company</c:v>
                </c:pt>
                <c:pt idx="5">
                  <c:v>Company resistance trying new programs that may fail</c:v>
                </c:pt>
                <c:pt idx="6">
                  <c:v>Lack of training in new marketing skills</c:v>
                </c:pt>
                <c:pt idx="7">
                  <c:v>Lack of resources/budget</c:v>
                </c:pt>
              </c:strCache>
            </c:strRef>
          </c:cat>
          <c:val>
            <c:numRef>
              <c:f>Sheet1!$C$2:$C$16</c:f>
              <c:numCache>
                <c:formatCode>0%</c:formatCode>
                <c:ptCount val="8"/>
                <c:pt idx="0">
                  <c:v>0.13880000000000001</c:v>
                </c:pt>
                <c:pt idx="1">
                  <c:v>0.1404</c:v>
                </c:pt>
                <c:pt idx="2">
                  <c:v>0.1404</c:v>
                </c:pt>
                <c:pt idx="3">
                  <c:v>0.15260000000000001</c:v>
                </c:pt>
                <c:pt idx="4">
                  <c:v>0.18609999999999999</c:v>
                </c:pt>
                <c:pt idx="5">
                  <c:v>0.21590000000000001</c:v>
                </c:pt>
                <c:pt idx="6">
                  <c:v>0.2792</c:v>
                </c:pt>
                <c:pt idx="7">
                  <c:v>0.42109999999999997</c:v>
                </c:pt>
              </c:numCache>
            </c:numRef>
          </c:val>
        </c:ser>
        <c:dLbls>
          <c:showLegendKey val="0"/>
          <c:showVal val="0"/>
          <c:showCatName val="0"/>
          <c:showSerName val="0"/>
          <c:showPercent val="0"/>
          <c:showBubbleSize val="0"/>
        </c:dLbls>
        <c:gapWidth val="100"/>
        <c:axId val="451371656"/>
        <c:axId val="451377536"/>
        <c:extLst>
          <c:ext xmlns:c15="http://schemas.microsoft.com/office/drawing/2012/chart" uri="{02D57815-91ED-43cb-92C2-25804820EDAC}">
            <c15:filteredBarSeries>
              <c15:ser>
                <c:idx val="0"/>
                <c:order val="1"/>
                <c:tx>
                  <c:strRef>
                    <c:extLst>
                      <c:ext uri="{02D57815-91ED-43cb-92C2-25804820EDAC}">
                        <c15:formulaRef>
                          <c15:sqref>Sheet1!$B$1</c15:sqref>
                        </c15:formulaRef>
                      </c:ext>
                    </c:extLst>
                    <c:strCache>
                      <c:ptCount val="1"/>
                      <c:pt idx="0">
                        <c:v>2014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Sheet1!$A$2:$A$16</c15:sqref>
                        </c15:formulaRef>
                      </c:ext>
                    </c:extLst>
                    <c:strCache>
                      <c:ptCount val="8"/>
                      <c:pt idx="0">
                        <c:v>Misalignment between company priorities and my professional goals</c:v>
                      </c:pt>
                      <c:pt idx="1">
                        <c:v>Demands outside of work</c:v>
                      </c:pt>
                      <c:pt idx="2">
                        <c:v>Confusion over roles and responsibilities</c:v>
                      </c:pt>
                      <c:pt idx="3">
                        <c:v>Organizational inability to adapt</c:v>
                      </c:pt>
                      <c:pt idx="4">
                        <c:v>Dysfunction and friction over priorities across the company</c:v>
                      </c:pt>
                      <c:pt idx="5">
                        <c:v>Company resistance trying new programs that may fail</c:v>
                      </c:pt>
                      <c:pt idx="6">
                        <c:v>Lack of training in new marketing skills</c:v>
                      </c:pt>
                      <c:pt idx="7">
                        <c:v>Lack of resources/budget</c:v>
                      </c:pt>
                    </c:strCache>
                  </c:strRef>
                </c:cat>
                <c:val>
                  <c:numRef>
                    <c:extLst>
                      <c:ext uri="{02D57815-91ED-43cb-92C2-25804820EDAC}">
                        <c15:formulaRef>
                          <c15:sqref>Sheet1!$B$2:$B$16</c15:sqref>
                        </c15:formulaRef>
                      </c:ext>
                    </c:extLst>
                    <c:numCache>
                      <c:formatCode>0%</c:formatCode>
                      <c:ptCount val="8"/>
                      <c:pt idx="0">
                        <c:v>0.2137</c:v>
                      </c:pt>
                      <c:pt idx="1">
                        <c:v>0.17380000000000001</c:v>
                      </c:pt>
                      <c:pt idx="2">
                        <c:v>0.30480000000000002</c:v>
                      </c:pt>
                      <c:pt idx="3">
                        <c:v>0.26500000000000001</c:v>
                      </c:pt>
                      <c:pt idx="4">
                        <c:v>0.27350000000000002</c:v>
                      </c:pt>
                      <c:pt idx="5">
                        <c:v>0.30480000000000002</c:v>
                      </c:pt>
                      <c:pt idx="6">
                        <c:v>0.30199999999999999</c:v>
                      </c:pt>
                      <c:pt idx="7">
                        <c:v>0.4672</c:v>
                      </c:pt>
                    </c:numCache>
                  </c:numRef>
                </c:val>
              </c15:ser>
            </c15:filteredBarSeries>
          </c:ext>
        </c:extLst>
      </c:barChart>
      <c:catAx>
        <c:axId val="451371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1377536"/>
        <c:crosses val="autoZero"/>
        <c:auto val="1"/>
        <c:lblAlgn val="ctr"/>
        <c:lblOffset val="100"/>
        <c:noMultiLvlLbl val="0"/>
      </c:catAx>
      <c:valAx>
        <c:axId val="451377536"/>
        <c:scaling>
          <c:orientation val="minMax"/>
        </c:scaling>
        <c:delete val="1"/>
        <c:axPos val="b"/>
        <c:numFmt formatCode="0%" sourceLinked="1"/>
        <c:majorTickMark val="none"/>
        <c:minorTickMark val="none"/>
        <c:tickLblPos val="nextTo"/>
        <c:crossAx val="4513716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Negative</c:v>
                </c:pt>
              </c:strCache>
            </c:strRef>
          </c:tx>
          <c:spPr>
            <a:solidFill>
              <a:srgbClr val="595959"/>
            </a:solidFill>
            <a:ln>
              <a:noFill/>
            </a:ln>
            <a:effectLst/>
          </c:spPr>
          <c:invertIfNegative val="0"/>
          <c:dLbls>
            <c:dLbl>
              <c:idx val="0"/>
              <c:tx>
                <c:rich>
                  <a:bodyPr/>
                  <a:lstStyle/>
                  <a:p>
                    <a:r>
                      <a:rPr lang="en-US" smtClean="0"/>
                      <a:t>46%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going along for the ride/I am driving the change</c:v>
                </c:pt>
                <c:pt idx="1">
                  <c:v>I feel underprepard for the changes/I feel well prepared for the changes</c:v>
                </c:pt>
                <c:pt idx="2">
                  <c:v>We're at the end of a golden age of marketing/We're at the beginning of a golden age of marketing</c:v>
                </c:pt>
                <c:pt idx="3">
                  <c:v>I see it as  a threat/ I see it as an opportunity</c:v>
                </c:pt>
              </c:strCache>
            </c:strRef>
          </c:cat>
          <c:val>
            <c:numRef>
              <c:f>Sheet1!$B$2:$B$5</c:f>
              <c:numCache>
                <c:formatCode>0%</c:formatCode>
                <c:ptCount val="4"/>
                <c:pt idx="0">
                  <c:v>-0.46150000000000002</c:v>
                </c:pt>
                <c:pt idx="1">
                  <c:v>-0.35549999999999998</c:v>
                </c:pt>
                <c:pt idx="2">
                  <c:v>-0.27610000000000001</c:v>
                </c:pt>
                <c:pt idx="3">
                  <c:v>-0.12590000000000001</c:v>
                </c:pt>
              </c:numCache>
            </c:numRef>
          </c:val>
        </c:ser>
        <c:ser>
          <c:idx val="1"/>
          <c:order val="1"/>
          <c:tx>
            <c:strRef>
              <c:f>Sheet1!$C$1</c:f>
              <c:strCache>
                <c:ptCount val="1"/>
                <c:pt idx="0">
                  <c:v>Positlve</c:v>
                </c:pt>
              </c:strCache>
            </c:strRef>
          </c:tx>
          <c:spPr>
            <a:solidFill>
              <a:srgbClr val="BED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going along for the ride/I am driving the change</c:v>
                </c:pt>
                <c:pt idx="1">
                  <c:v>I feel underprepard for the changes/I feel well prepared for the changes</c:v>
                </c:pt>
                <c:pt idx="2">
                  <c:v>We're at the end of a golden age of marketing/We're at the beginning of a golden age of marketing</c:v>
                </c:pt>
                <c:pt idx="3">
                  <c:v>I see it as  a threat/ I see it as an opportunity</c:v>
                </c:pt>
              </c:strCache>
            </c:strRef>
          </c:cat>
          <c:val>
            <c:numRef>
              <c:f>Sheet1!$C$2:$C$5</c:f>
              <c:numCache>
                <c:formatCode>0%</c:formatCode>
                <c:ptCount val="4"/>
                <c:pt idx="0">
                  <c:v>0.53849999999999998</c:v>
                </c:pt>
                <c:pt idx="1">
                  <c:v>0.64449999999999996</c:v>
                </c:pt>
                <c:pt idx="2">
                  <c:v>0.72389999999999999</c:v>
                </c:pt>
                <c:pt idx="3">
                  <c:v>0.87409999999999999</c:v>
                </c:pt>
              </c:numCache>
            </c:numRef>
          </c:val>
        </c:ser>
        <c:dLbls>
          <c:showLegendKey val="0"/>
          <c:showVal val="0"/>
          <c:showCatName val="0"/>
          <c:showSerName val="0"/>
          <c:showPercent val="0"/>
          <c:showBubbleSize val="0"/>
        </c:dLbls>
        <c:gapWidth val="100"/>
        <c:overlap val="100"/>
        <c:axId val="451375184"/>
        <c:axId val="451372048"/>
      </c:barChart>
      <c:catAx>
        <c:axId val="451375184"/>
        <c:scaling>
          <c:orientation val="minMax"/>
        </c:scaling>
        <c:delete val="1"/>
        <c:axPos val="l"/>
        <c:numFmt formatCode="General" sourceLinked="1"/>
        <c:majorTickMark val="none"/>
        <c:minorTickMark val="none"/>
        <c:tickLblPos val="nextTo"/>
        <c:crossAx val="451372048"/>
        <c:crosses val="autoZero"/>
        <c:auto val="1"/>
        <c:lblAlgn val="ctr"/>
        <c:lblOffset val="100"/>
        <c:noMultiLvlLbl val="0"/>
      </c:catAx>
      <c:valAx>
        <c:axId val="451372048"/>
        <c:scaling>
          <c:orientation val="minMax"/>
        </c:scaling>
        <c:delete val="1"/>
        <c:axPos val="b"/>
        <c:numFmt formatCode="0%" sourceLinked="1"/>
        <c:majorTickMark val="none"/>
        <c:minorTickMark val="none"/>
        <c:tickLblPos val="nextTo"/>
        <c:crossAx val="45137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Agree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Marketing is shifting from interruptive to welcomed according to consumers</c:v>
                </c:pt>
                <c:pt idx="1">
                  <c:v>Marketing today is all about mobile and internet-connected devices</c:v>
                </c:pt>
                <c:pt idx="2">
                  <c:v>Marketing is changing faster than any other business function</c:v>
                </c:pt>
                <c:pt idx="3">
                  <c:v>Marketing has changed more in the past year than in the previous 5</c:v>
                </c:pt>
                <c:pt idx="4">
                  <c:v>Marketing is increasingly responsible for revenue contribution</c:v>
                </c:pt>
                <c:pt idx="5">
                  <c:v>Marketing is entirely different today than when I started my marketing career</c:v>
                </c:pt>
                <c:pt idx="6">
                  <c:v>Digital tools and proliferation of channels are fundamentally changing the nature of marketing</c:v>
                </c:pt>
                <c:pt idx="7">
                  <c:v>Marketing is increasingly permeating every aspect of consumers’ lives</c:v>
                </c:pt>
                <c:pt idx="8">
                  <c:v>Marketers need to be prepared to implement new technology to succeed</c:v>
                </c:pt>
              </c:strCache>
            </c:strRef>
          </c:cat>
          <c:val>
            <c:numRef>
              <c:f>Sheet1!$B$2:$B$10</c:f>
              <c:numCache>
                <c:formatCode>0%</c:formatCode>
                <c:ptCount val="9"/>
                <c:pt idx="0">
                  <c:v>0.39129999999999998</c:v>
                </c:pt>
                <c:pt idx="1">
                  <c:v>0.52329999999999999</c:v>
                </c:pt>
                <c:pt idx="2">
                  <c:v>0.54769999999999996</c:v>
                </c:pt>
                <c:pt idx="3">
                  <c:v>0.58199999999999996</c:v>
                </c:pt>
                <c:pt idx="4">
                  <c:v>0.69179999999999997</c:v>
                </c:pt>
                <c:pt idx="5">
                  <c:v>0.70479999999999998</c:v>
                </c:pt>
                <c:pt idx="6">
                  <c:v>0.71009999999999995</c:v>
                </c:pt>
                <c:pt idx="7">
                  <c:v>0.71850000000000003</c:v>
                </c:pt>
                <c:pt idx="8">
                  <c:v>0.77959999999999996</c:v>
                </c:pt>
              </c:numCache>
            </c:numRef>
          </c:val>
        </c:ser>
        <c:dLbls>
          <c:showLegendKey val="0"/>
          <c:showVal val="0"/>
          <c:showCatName val="0"/>
          <c:showSerName val="0"/>
          <c:showPercent val="0"/>
          <c:showBubbleSize val="0"/>
        </c:dLbls>
        <c:gapWidth val="100"/>
        <c:axId val="402368672"/>
        <c:axId val="402374944"/>
      </c:barChart>
      <c:catAx>
        <c:axId val="40236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02374944"/>
        <c:crosses val="autoZero"/>
        <c:auto val="1"/>
        <c:lblAlgn val="ctr"/>
        <c:lblOffset val="100"/>
        <c:noMultiLvlLbl val="0"/>
      </c:catAx>
      <c:valAx>
        <c:axId val="402374944"/>
        <c:scaling>
          <c:orientation val="minMax"/>
        </c:scaling>
        <c:delete val="1"/>
        <c:axPos val="b"/>
        <c:numFmt formatCode="0%" sourceLinked="1"/>
        <c:majorTickMark val="none"/>
        <c:minorTickMark val="none"/>
        <c:tickLblPos val="nextTo"/>
        <c:crossAx val="402368672"/>
        <c:crosses val="autoZero"/>
        <c:crossBetween val="between"/>
      </c:valAx>
      <c:spPr>
        <a:noFill/>
        <a:ln>
          <a:noFill/>
        </a:ln>
        <a:effectLst/>
      </c:spPr>
    </c:plotArea>
    <c:plotVisOnly val="1"/>
    <c:dispBlanksAs val="gap"/>
    <c:showDLblsOverMax val="0"/>
  </c:chart>
  <c:spPr>
    <a:noFill/>
    <a:ln>
      <a:noFill/>
    </a:ln>
    <a:effectLst/>
  </c:spPr>
  <c:txPr>
    <a:bodyPr anchor="t"/>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FFBB00"/>
              </a:solidFill>
              <a:ln w="19050">
                <a:solidFill>
                  <a:schemeClr val="lt1"/>
                </a:solidFill>
              </a:ln>
              <a:effectLst/>
            </c:spPr>
          </c:dPt>
          <c:dPt>
            <c:idx val="1"/>
            <c:bubble3D val="0"/>
            <c:spPr>
              <a:solidFill>
                <a:schemeClr val="accent6">
                  <a:lumMod val="75000"/>
                </a:schemeClr>
              </a:solidFill>
              <a:ln w="19050">
                <a:solidFill>
                  <a:schemeClr val="lt1"/>
                </a:solidFill>
              </a:ln>
              <a:effectLst/>
            </c:spPr>
          </c:dPt>
          <c:dPt>
            <c:idx val="2"/>
            <c:bubble3D val="0"/>
            <c:spPr>
              <a:solidFill>
                <a:srgbClr val="BED200"/>
              </a:solidFill>
              <a:ln w="19050">
                <a:solidFill>
                  <a:schemeClr val="lt1"/>
                </a:solidFill>
              </a:ln>
              <a:effectLst/>
            </c:spPr>
          </c:dPt>
          <c:dPt>
            <c:idx val="3"/>
            <c:bubble3D val="0"/>
            <c:spPr>
              <a:solidFill>
                <a:srgbClr val="FF7D7D"/>
              </a:solidFill>
              <a:ln w="19050">
                <a:solidFill>
                  <a:schemeClr val="lt1"/>
                </a:solidFill>
              </a:ln>
              <a:effectLst/>
            </c:spPr>
          </c:dPt>
          <c:dPt>
            <c:idx val="4"/>
            <c:bubble3D val="0"/>
            <c:spPr>
              <a:solidFill>
                <a:srgbClr val="595959"/>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Never</c:v>
                </c:pt>
                <c:pt idx="1">
                  <c:v>Past year</c:v>
                </c:pt>
                <c:pt idx="2">
                  <c:v>Past month</c:v>
                </c:pt>
                <c:pt idx="3">
                  <c:v>Past week</c:v>
                </c:pt>
                <c:pt idx="4">
                  <c:v>Yesterday</c:v>
                </c:pt>
              </c:strCache>
            </c:strRef>
          </c:cat>
          <c:val>
            <c:numRef>
              <c:f>Sheet1!$B$2:$B$6</c:f>
              <c:numCache>
                <c:formatCode>0%</c:formatCode>
                <c:ptCount val="5"/>
                <c:pt idx="0">
                  <c:v>0.12280000000000001</c:v>
                </c:pt>
                <c:pt idx="1">
                  <c:v>0.34860000000000002</c:v>
                </c:pt>
                <c:pt idx="2">
                  <c:v>0.35089999999999999</c:v>
                </c:pt>
                <c:pt idx="3">
                  <c:v>0.13730000000000001</c:v>
                </c:pt>
                <c:pt idx="4">
                  <c:v>4.0399999999999998E-2</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189818209400519E-2"/>
          <c:y val="7.5258843012818891E-2"/>
          <c:w val="0.889620363581199"/>
          <c:h val="0.889620363581199"/>
        </c:manualLayout>
      </c:layout>
      <c:doughnutChart>
        <c:varyColors val="1"/>
        <c:ser>
          <c:idx val="0"/>
          <c:order val="0"/>
          <c:tx>
            <c:strRef>
              <c:f>Sheet1!$B$1</c:f>
              <c:strCache>
                <c:ptCount val="1"/>
                <c:pt idx="0">
                  <c:v>Company</c:v>
                </c:pt>
              </c:strCache>
            </c:strRef>
          </c:tx>
          <c:spPr>
            <a:ln w="28575">
              <a:solidFill>
                <a:schemeClr val="bg1"/>
              </a:solidFill>
            </a:ln>
          </c:spPr>
          <c:dPt>
            <c:idx val="0"/>
            <c:bubble3D val="0"/>
            <c:spPr>
              <a:solidFill>
                <a:srgbClr val="4E64BA"/>
              </a:solidFill>
              <a:ln w="28575">
                <a:solidFill>
                  <a:schemeClr val="bg1"/>
                </a:solidFill>
              </a:ln>
            </c:spPr>
          </c:dPt>
          <c:dPt>
            <c:idx val="1"/>
            <c:bubble3D val="0"/>
            <c:spPr>
              <a:solidFill>
                <a:srgbClr val="FFFFFF">
                  <a:lumMod val="75000"/>
                </a:srgbClr>
              </a:solidFill>
              <a:ln w="28575">
                <a:noFill/>
              </a:ln>
            </c:spPr>
          </c:dPt>
          <c:dPt>
            <c:idx val="2"/>
            <c:bubble3D val="0"/>
            <c:spPr>
              <a:solidFill>
                <a:srgbClr val="FFCDCD"/>
              </a:solidFill>
              <a:ln w="28575">
                <a:noFill/>
              </a:ln>
            </c:spPr>
          </c:dPt>
          <c:dLbls>
            <c:delete val="1"/>
          </c:dLbls>
          <c:cat>
            <c:strRef>
              <c:f>Sheet1!$A$2:$A$3</c:f>
              <c:strCache>
                <c:ptCount val="2"/>
                <c:pt idx="0">
                  <c:v>Not worried</c:v>
                </c:pt>
                <c:pt idx="1">
                  <c:v>Worried</c:v>
                </c:pt>
              </c:strCache>
            </c:strRef>
          </c:cat>
          <c:val>
            <c:numRef>
              <c:f>Sheet1!$B$2:$B$3</c:f>
              <c:numCache>
                <c:formatCode>0%</c:formatCode>
                <c:ptCount val="2"/>
                <c:pt idx="0">
                  <c:v>0.56830000000000003</c:v>
                </c:pt>
                <c:pt idx="1">
                  <c:v>0.43169999999999997</c:v>
                </c:pt>
              </c:numCache>
            </c:numRef>
          </c:val>
        </c:ser>
        <c:dLbls>
          <c:showLegendKey val="0"/>
          <c:showVal val="1"/>
          <c:showCatName val="0"/>
          <c:showSerName val="0"/>
          <c:showPercent val="0"/>
          <c:showBubbleSize val="0"/>
          <c:showLeaderLines val="1"/>
        </c:dLbls>
        <c:firstSliceAng val="93"/>
        <c:holeSize val="65"/>
      </c:doughnutChart>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189818209400519E-2"/>
          <c:y val="7.5258843012818891E-2"/>
          <c:w val="0.889620363581199"/>
          <c:h val="0.889620363581199"/>
        </c:manualLayout>
      </c:layout>
      <c:doughnutChart>
        <c:varyColors val="1"/>
        <c:ser>
          <c:idx val="0"/>
          <c:order val="0"/>
          <c:tx>
            <c:strRef>
              <c:f>Sheet1!$B$1</c:f>
              <c:strCache>
                <c:ptCount val="1"/>
                <c:pt idx="0">
                  <c:v>Your ability</c:v>
                </c:pt>
              </c:strCache>
            </c:strRef>
          </c:tx>
          <c:spPr>
            <a:ln w="28575">
              <a:solidFill>
                <a:schemeClr val="bg1"/>
              </a:solidFill>
            </a:ln>
          </c:spPr>
          <c:dPt>
            <c:idx val="0"/>
            <c:bubble3D val="0"/>
            <c:spPr>
              <a:solidFill>
                <a:srgbClr val="4E64BA"/>
              </a:solidFill>
              <a:ln w="28575">
                <a:solidFill>
                  <a:schemeClr val="bg1"/>
                </a:solidFill>
              </a:ln>
            </c:spPr>
          </c:dPt>
          <c:dPt>
            <c:idx val="1"/>
            <c:bubble3D val="0"/>
            <c:spPr>
              <a:solidFill>
                <a:srgbClr val="FFFFFF">
                  <a:lumMod val="75000"/>
                </a:srgbClr>
              </a:solidFill>
              <a:ln w="28575">
                <a:noFill/>
              </a:ln>
            </c:spPr>
          </c:dPt>
          <c:dPt>
            <c:idx val="2"/>
            <c:bubble3D val="0"/>
            <c:spPr>
              <a:solidFill>
                <a:srgbClr val="FFCDCD"/>
              </a:solidFill>
              <a:ln w="28575">
                <a:noFill/>
              </a:ln>
            </c:spPr>
          </c:dPt>
          <c:dLbls>
            <c:delete val="1"/>
          </c:dLbls>
          <c:cat>
            <c:strRef>
              <c:f>Sheet1!$A$2:$A$3</c:f>
              <c:strCache>
                <c:ptCount val="2"/>
                <c:pt idx="0">
                  <c:v>Not worried</c:v>
                </c:pt>
                <c:pt idx="1">
                  <c:v>Worried</c:v>
                </c:pt>
              </c:strCache>
            </c:strRef>
          </c:cat>
          <c:val>
            <c:numRef>
              <c:f>Sheet1!$B$2:$B$3</c:f>
              <c:numCache>
                <c:formatCode>0%</c:formatCode>
                <c:ptCount val="2"/>
                <c:pt idx="0">
                  <c:v>0.62780000000000002</c:v>
                </c:pt>
                <c:pt idx="1">
                  <c:v>0.37219999999999998</c:v>
                </c:pt>
              </c:numCache>
            </c:numRef>
          </c:val>
        </c:ser>
        <c:dLbls>
          <c:showLegendKey val="0"/>
          <c:showVal val="1"/>
          <c:showCatName val="0"/>
          <c:showSerName val="0"/>
          <c:showPercent val="0"/>
          <c:showBubbleSize val="0"/>
          <c:showLeaderLines val="1"/>
        </c:dLbls>
        <c:firstSliceAng val="93"/>
        <c:holeSize val="65"/>
      </c:doughnutChart>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Overrepresented</c:v>
                </c:pt>
              </c:strCache>
            </c:strRef>
          </c:tx>
          <c:spPr>
            <a:solidFill>
              <a:schemeClr val="accent6"/>
            </a:solidFill>
            <a:ln>
              <a:noFill/>
            </a:ln>
            <a:effectLst/>
          </c:spPr>
          <c:invertIfNegative val="0"/>
          <c:dLbls>
            <c:dLbl>
              <c:idx val="0"/>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7"/>
              <c:tx>
                <c:rich>
                  <a:bodyPr/>
                  <a:lstStyle/>
                  <a:p>
                    <a:r>
                      <a:rPr lang="en-US" smtClean="0"/>
                      <a:t>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9"/>
                <c:pt idx="0">
                  <c:v>Content Marketer</c:v>
                </c:pt>
                <c:pt idx="1">
                  <c:v>Content Producer</c:v>
                </c:pt>
                <c:pt idx="2">
                  <c:v>Direct Marketer/Sales</c:v>
                </c:pt>
                <c:pt idx="3">
                  <c:v>SEO Marketer</c:v>
                </c:pt>
                <c:pt idx="4">
                  <c:v>eCommerce Manager</c:v>
                </c:pt>
                <c:pt idx="5">
                  <c:v>Creative Services</c:v>
                </c:pt>
                <c:pt idx="6">
                  <c:v>Digital Marketer</c:v>
                </c:pt>
                <c:pt idx="7">
                  <c:v>Data Analyst</c:v>
                </c:pt>
                <c:pt idx="8">
                  <c:v>Mobile Marketer</c:v>
                </c:pt>
              </c:strCache>
            </c:strRef>
          </c:cat>
          <c:val>
            <c:numRef>
              <c:f>Sheet1!$B$2:$B$15</c:f>
              <c:numCache>
                <c:formatCode>0%</c:formatCode>
                <c:ptCount val="9"/>
                <c:pt idx="0">
                  <c:v>-0.1144</c:v>
                </c:pt>
                <c:pt idx="1">
                  <c:v>-0.12590000000000001</c:v>
                </c:pt>
                <c:pt idx="2">
                  <c:v>-0.12809999999999999</c:v>
                </c:pt>
                <c:pt idx="3">
                  <c:v>-0.1137</c:v>
                </c:pt>
                <c:pt idx="4">
                  <c:v>-0.106</c:v>
                </c:pt>
                <c:pt idx="5">
                  <c:v>-0.13200000000000001</c:v>
                </c:pt>
                <c:pt idx="6">
                  <c:v>-0.10829999999999999</c:v>
                </c:pt>
                <c:pt idx="7">
                  <c:v>-0.12590000000000001</c:v>
                </c:pt>
                <c:pt idx="8">
                  <c:v>-0.10979999999999999</c:v>
                </c:pt>
              </c:numCache>
            </c:numRef>
          </c:val>
        </c:ser>
        <c:ser>
          <c:idx val="1"/>
          <c:order val="1"/>
          <c:tx>
            <c:strRef>
              <c:f>Sheet1!$C$1</c:f>
              <c:strCache>
                <c:ptCount val="1"/>
                <c:pt idx="0">
                  <c:v>Underrepresented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9"/>
                <c:pt idx="0">
                  <c:v>Content Marketer</c:v>
                </c:pt>
                <c:pt idx="1">
                  <c:v>Content Producer</c:v>
                </c:pt>
                <c:pt idx="2">
                  <c:v>Direct Marketer/Sales</c:v>
                </c:pt>
                <c:pt idx="3">
                  <c:v>SEO Marketer</c:v>
                </c:pt>
                <c:pt idx="4">
                  <c:v>eCommerce Manager</c:v>
                </c:pt>
                <c:pt idx="5">
                  <c:v>Creative Services</c:v>
                </c:pt>
                <c:pt idx="6">
                  <c:v>Digital Marketer</c:v>
                </c:pt>
                <c:pt idx="7">
                  <c:v>Data Analyst</c:v>
                </c:pt>
                <c:pt idx="8">
                  <c:v>Mobile Marketer</c:v>
                </c:pt>
              </c:strCache>
            </c:strRef>
          </c:cat>
          <c:val>
            <c:numRef>
              <c:f>Sheet1!$C$2:$C$15</c:f>
              <c:numCache>
                <c:formatCode>0%</c:formatCode>
                <c:ptCount val="9"/>
                <c:pt idx="0">
                  <c:v>0.2273</c:v>
                </c:pt>
                <c:pt idx="1">
                  <c:v>0.2319</c:v>
                </c:pt>
                <c:pt idx="2">
                  <c:v>0.24790000000000001</c:v>
                </c:pt>
                <c:pt idx="3">
                  <c:v>0.251</c:v>
                </c:pt>
                <c:pt idx="4">
                  <c:v>0.26540000000000002</c:v>
                </c:pt>
                <c:pt idx="5">
                  <c:v>0.2777</c:v>
                </c:pt>
                <c:pt idx="6">
                  <c:v>0.30509999999999998</c:v>
                </c:pt>
                <c:pt idx="7">
                  <c:v>0.30819999999999997</c:v>
                </c:pt>
                <c:pt idx="8">
                  <c:v>0.33489999999999998</c:v>
                </c:pt>
              </c:numCache>
            </c:numRef>
          </c:val>
        </c:ser>
        <c:dLbls>
          <c:showLegendKey val="0"/>
          <c:showVal val="0"/>
          <c:showCatName val="0"/>
          <c:showSerName val="0"/>
          <c:showPercent val="0"/>
          <c:showBubbleSize val="0"/>
        </c:dLbls>
        <c:gapWidth val="100"/>
        <c:overlap val="100"/>
        <c:axId val="451371264"/>
        <c:axId val="451373224"/>
      </c:barChart>
      <c:catAx>
        <c:axId val="451371264"/>
        <c:scaling>
          <c:orientation val="minMax"/>
        </c:scaling>
        <c:delete val="1"/>
        <c:axPos val="l"/>
        <c:numFmt formatCode="General" sourceLinked="1"/>
        <c:majorTickMark val="none"/>
        <c:minorTickMark val="none"/>
        <c:tickLblPos val="nextTo"/>
        <c:crossAx val="451373224"/>
        <c:crosses val="autoZero"/>
        <c:auto val="1"/>
        <c:lblAlgn val="ctr"/>
        <c:lblOffset val="100"/>
        <c:noMultiLvlLbl val="0"/>
      </c:catAx>
      <c:valAx>
        <c:axId val="451373224"/>
        <c:scaling>
          <c:orientation val="minMax"/>
        </c:scaling>
        <c:delete val="1"/>
        <c:axPos val="b"/>
        <c:numFmt formatCode="0%" sourceLinked="1"/>
        <c:majorTickMark val="none"/>
        <c:minorTickMark val="none"/>
        <c:tickLblPos val="nextTo"/>
        <c:crossAx val="45137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91987152974869E-2"/>
          <c:y val="0.13476289390206594"/>
          <c:w val="0.96812203532931906"/>
          <c:h val="0.73302803407242811"/>
        </c:manualLayout>
      </c:layout>
      <c:barChart>
        <c:barDir val="col"/>
        <c:grouping val="clustered"/>
        <c:varyColors val="0"/>
        <c:ser>
          <c:idx val="0"/>
          <c:order val="0"/>
          <c:tx>
            <c:strRef>
              <c:f>Sheet1!$B$1</c:f>
              <c:strCache>
                <c:ptCount val="1"/>
                <c:pt idx="0">
                  <c:v>Importance</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Mobile websites for a smartphone or tablet</c:v>
                </c:pt>
                <c:pt idx="1">
                  <c:v>A laptop or a desktop computer</c:v>
                </c:pt>
                <c:pt idx="2">
                  <c:v>Mobile apps for a smartphone or tablet</c:v>
                </c:pt>
                <c:pt idx="3">
                  <c:v>Mobile social media sites</c:v>
                </c:pt>
                <c:pt idx="4">
                  <c:v>POS screens</c:v>
                </c:pt>
                <c:pt idx="5">
                  <c:v>Embedded screens</c:v>
                </c:pt>
                <c:pt idx="6">
                  <c:v>Wearables</c:v>
                </c:pt>
                <c:pt idx="7">
                  <c:v>Internet-connected devices and appliances</c:v>
                </c:pt>
              </c:strCache>
            </c:strRef>
          </c:cat>
          <c:val>
            <c:numRef>
              <c:f>Sheet1!$B$2:$B$9</c:f>
              <c:numCache>
                <c:formatCode>0%</c:formatCode>
                <c:ptCount val="8"/>
                <c:pt idx="0">
                  <c:v>0.89</c:v>
                </c:pt>
                <c:pt idx="1">
                  <c:v>0.88</c:v>
                </c:pt>
                <c:pt idx="2">
                  <c:v>0.87</c:v>
                </c:pt>
                <c:pt idx="3">
                  <c:v>0.81</c:v>
                </c:pt>
                <c:pt idx="4">
                  <c:v>0.66</c:v>
                </c:pt>
                <c:pt idx="5">
                  <c:v>0.55000000000000004</c:v>
                </c:pt>
                <c:pt idx="6">
                  <c:v>0.53</c:v>
                </c:pt>
                <c:pt idx="7">
                  <c:v>0.5</c:v>
                </c:pt>
              </c:numCache>
            </c:numRef>
          </c:val>
        </c:ser>
        <c:ser>
          <c:idx val="1"/>
          <c:order val="1"/>
          <c:tx>
            <c:strRef>
              <c:f>Sheet1!$C$1</c:f>
              <c:strCache>
                <c:ptCount val="1"/>
                <c:pt idx="0">
                  <c:v>Use</c:v>
                </c:pt>
              </c:strCache>
            </c:strRef>
          </c:tx>
          <c:spPr>
            <a:solidFill>
              <a:srgbClr val="BED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Mobile websites for a smartphone or tablet</c:v>
                </c:pt>
                <c:pt idx="1">
                  <c:v>A laptop or a desktop computer</c:v>
                </c:pt>
                <c:pt idx="2">
                  <c:v>Mobile apps for a smartphone or tablet</c:v>
                </c:pt>
                <c:pt idx="3">
                  <c:v>Mobile social media sites</c:v>
                </c:pt>
                <c:pt idx="4">
                  <c:v>POS screens</c:v>
                </c:pt>
                <c:pt idx="5">
                  <c:v>Embedded screens</c:v>
                </c:pt>
                <c:pt idx="6">
                  <c:v>Wearables</c:v>
                </c:pt>
                <c:pt idx="7">
                  <c:v>Internet-connected devices and appliances</c:v>
                </c:pt>
              </c:strCache>
            </c:strRef>
          </c:cat>
          <c:val>
            <c:numRef>
              <c:f>Sheet1!$C$2:$C$9</c:f>
              <c:numCache>
                <c:formatCode>0%</c:formatCode>
                <c:ptCount val="8"/>
                <c:pt idx="0">
                  <c:v>0.51329999999999998</c:v>
                </c:pt>
                <c:pt idx="1">
                  <c:v>0.64990000000000003</c:v>
                </c:pt>
                <c:pt idx="2">
                  <c:v>0.41339999999999999</c:v>
                </c:pt>
                <c:pt idx="3">
                  <c:v>0.49199999999999999</c:v>
                </c:pt>
                <c:pt idx="4">
                  <c:v>0.1953</c:v>
                </c:pt>
                <c:pt idx="5">
                  <c:v>9.9900000000000003E-2</c:v>
                </c:pt>
                <c:pt idx="6">
                  <c:v>8.9200000000000002E-2</c:v>
                </c:pt>
                <c:pt idx="7">
                  <c:v>0.1472</c:v>
                </c:pt>
              </c:numCache>
            </c:numRef>
          </c:val>
        </c:ser>
        <c:dLbls>
          <c:showLegendKey val="0"/>
          <c:showVal val="0"/>
          <c:showCatName val="0"/>
          <c:showSerName val="0"/>
          <c:showPercent val="0"/>
          <c:showBubbleSize val="0"/>
        </c:dLbls>
        <c:gapWidth val="219"/>
        <c:axId val="452125136"/>
        <c:axId val="452126704"/>
      </c:barChart>
      <c:catAx>
        <c:axId val="45212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52126704"/>
        <c:crosses val="autoZero"/>
        <c:auto val="1"/>
        <c:lblAlgn val="ctr"/>
        <c:lblOffset val="100"/>
        <c:noMultiLvlLbl val="0"/>
      </c:catAx>
      <c:valAx>
        <c:axId val="452126704"/>
        <c:scaling>
          <c:orientation val="minMax"/>
        </c:scaling>
        <c:delete val="1"/>
        <c:axPos val="l"/>
        <c:numFmt formatCode="0%" sourceLinked="1"/>
        <c:majorTickMark val="none"/>
        <c:minorTickMark val="none"/>
        <c:tickLblPos val="nextTo"/>
        <c:crossAx val="452125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dobe Clean Ligh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91987152974869E-2"/>
          <c:y val="0.13476289390206594"/>
          <c:w val="0.96812203532931906"/>
          <c:h val="0.73302803407242811"/>
        </c:manualLayout>
      </c:layout>
      <c:barChart>
        <c:barDir val="col"/>
        <c:grouping val="clustered"/>
        <c:varyColors val="0"/>
        <c:ser>
          <c:idx val="0"/>
          <c:order val="0"/>
          <c:tx>
            <c:strRef>
              <c:f>Sheet1!$B$1</c:f>
              <c:strCache>
                <c:ptCount val="1"/>
                <c:pt idx="0">
                  <c:v>Confidence</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 laptop or a desktop computer</c:v>
                </c:pt>
                <c:pt idx="1">
                  <c:v>Mobile websites for a smartphone or tablet</c:v>
                </c:pt>
                <c:pt idx="2">
                  <c:v>Mobile apps for a smartphone or tablet</c:v>
                </c:pt>
                <c:pt idx="3">
                  <c:v>Mobile social media sites</c:v>
                </c:pt>
                <c:pt idx="4">
                  <c:v>POS screens</c:v>
                </c:pt>
                <c:pt idx="5">
                  <c:v>Embedded screens</c:v>
                </c:pt>
                <c:pt idx="6">
                  <c:v>Wearables</c:v>
                </c:pt>
                <c:pt idx="7">
                  <c:v>Internet-connected devices and appliances</c:v>
                </c:pt>
              </c:strCache>
            </c:strRef>
          </c:cat>
          <c:val>
            <c:numRef>
              <c:f>Sheet1!$B$2:$B$9</c:f>
              <c:numCache>
                <c:formatCode>0%</c:formatCode>
                <c:ptCount val="8"/>
                <c:pt idx="0">
                  <c:v>0.77</c:v>
                </c:pt>
                <c:pt idx="1">
                  <c:v>0.73</c:v>
                </c:pt>
                <c:pt idx="2">
                  <c:v>0.68</c:v>
                </c:pt>
                <c:pt idx="3">
                  <c:v>0.66</c:v>
                </c:pt>
                <c:pt idx="4">
                  <c:v>0.49</c:v>
                </c:pt>
                <c:pt idx="5">
                  <c:v>0.44</c:v>
                </c:pt>
                <c:pt idx="6">
                  <c:v>0.43</c:v>
                </c:pt>
                <c:pt idx="7">
                  <c:v>0.39</c:v>
                </c:pt>
              </c:numCache>
            </c:numRef>
          </c:val>
        </c:ser>
        <c:ser>
          <c:idx val="1"/>
          <c:order val="1"/>
          <c:tx>
            <c:strRef>
              <c:f>Sheet1!$C$1</c:f>
              <c:strCache>
                <c:ptCount val="1"/>
                <c:pt idx="0">
                  <c:v>Delivery</c:v>
                </c:pt>
              </c:strCache>
            </c:strRef>
          </c:tx>
          <c:spPr>
            <a:solidFill>
              <a:srgbClr val="BED2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 laptop or a desktop computer</c:v>
                </c:pt>
                <c:pt idx="1">
                  <c:v>Mobile websites for a smartphone or tablet</c:v>
                </c:pt>
                <c:pt idx="2">
                  <c:v>Mobile apps for a smartphone or tablet</c:v>
                </c:pt>
                <c:pt idx="3">
                  <c:v>Mobile social media sites</c:v>
                </c:pt>
                <c:pt idx="4">
                  <c:v>POS screens</c:v>
                </c:pt>
                <c:pt idx="5">
                  <c:v>Embedded screens</c:v>
                </c:pt>
                <c:pt idx="6">
                  <c:v>Wearables</c:v>
                </c:pt>
                <c:pt idx="7">
                  <c:v>Internet-connected devices and appliances</c:v>
                </c:pt>
              </c:strCache>
            </c:strRef>
          </c:cat>
          <c:val>
            <c:numRef>
              <c:f>Sheet1!$C$2:$C$9</c:f>
              <c:numCache>
                <c:formatCode>0%</c:formatCode>
                <c:ptCount val="8"/>
                <c:pt idx="0">
                  <c:v>0.53</c:v>
                </c:pt>
                <c:pt idx="1">
                  <c:v>0.52</c:v>
                </c:pt>
                <c:pt idx="2">
                  <c:v>0.54</c:v>
                </c:pt>
                <c:pt idx="3">
                  <c:v>0.49</c:v>
                </c:pt>
                <c:pt idx="4">
                  <c:v>0.5</c:v>
                </c:pt>
                <c:pt idx="5">
                  <c:v>0.53</c:v>
                </c:pt>
                <c:pt idx="6">
                  <c:v>0.54</c:v>
                </c:pt>
                <c:pt idx="7">
                  <c:v>0.54</c:v>
                </c:pt>
              </c:numCache>
            </c:numRef>
          </c:val>
        </c:ser>
        <c:dLbls>
          <c:showLegendKey val="0"/>
          <c:showVal val="0"/>
          <c:showCatName val="0"/>
          <c:showSerName val="0"/>
          <c:showPercent val="0"/>
          <c:showBubbleSize val="0"/>
        </c:dLbls>
        <c:gapWidth val="219"/>
        <c:axId val="452125920"/>
        <c:axId val="452126312"/>
      </c:barChart>
      <c:catAx>
        <c:axId val="4521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52126312"/>
        <c:crosses val="autoZero"/>
        <c:auto val="1"/>
        <c:lblAlgn val="ctr"/>
        <c:lblOffset val="100"/>
        <c:noMultiLvlLbl val="0"/>
      </c:catAx>
      <c:valAx>
        <c:axId val="452126312"/>
        <c:scaling>
          <c:orientation val="minMax"/>
        </c:scaling>
        <c:delete val="1"/>
        <c:axPos val="l"/>
        <c:numFmt formatCode="0%" sourceLinked="1"/>
        <c:majorTickMark val="none"/>
        <c:minorTickMark val="none"/>
        <c:tickLblPos val="nextTo"/>
        <c:crossAx val="452125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dobe Clean Ligh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547B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Native advertising or endemic marketing</c:v>
                </c:pt>
                <c:pt idx="1">
                  <c:v>Internet-connected everyday devices and wearables, and contextual marketing</c:v>
                </c:pt>
                <c:pt idx="2">
                  <c:v>Mobile marketing</c:v>
                </c:pt>
                <c:pt idx="3">
                  <c:v>Big data and Marketing Measurement</c:v>
                </c:pt>
                <c:pt idx="4">
                  <c:v>Real-time marketing</c:v>
                </c:pt>
                <c:pt idx="5">
                  <c:v>Personalization and Targeting</c:v>
                </c:pt>
                <c:pt idx="6">
                  <c:v>Digital Asset Management</c:v>
                </c:pt>
                <c:pt idx="7">
                  <c:v>Media Mix Planning</c:v>
                </c:pt>
                <c:pt idx="8">
                  <c:v>Social Marketing</c:v>
                </c:pt>
              </c:strCache>
            </c:strRef>
          </c:cat>
          <c:val>
            <c:numRef>
              <c:f>Sheet1!$B$2:$B$10</c:f>
              <c:numCache>
                <c:formatCode>0%</c:formatCode>
                <c:ptCount val="9"/>
                <c:pt idx="0">
                  <c:v>0.2258</c:v>
                </c:pt>
                <c:pt idx="1">
                  <c:v>0.23419999999999999</c:v>
                </c:pt>
                <c:pt idx="2">
                  <c:v>0.25319999999999998</c:v>
                </c:pt>
                <c:pt idx="3">
                  <c:v>0.26469999999999999</c:v>
                </c:pt>
                <c:pt idx="4">
                  <c:v>0.27150000000000002</c:v>
                </c:pt>
                <c:pt idx="5">
                  <c:v>0.2792</c:v>
                </c:pt>
                <c:pt idx="6">
                  <c:v>0.28299999999999997</c:v>
                </c:pt>
                <c:pt idx="7">
                  <c:v>0.28299999999999997</c:v>
                </c:pt>
                <c:pt idx="8">
                  <c:v>0.29139999999999999</c:v>
                </c:pt>
              </c:numCache>
            </c:numRef>
          </c:val>
        </c:ser>
        <c:dLbls>
          <c:showLegendKey val="0"/>
          <c:showVal val="0"/>
          <c:showCatName val="0"/>
          <c:showSerName val="0"/>
          <c:showPercent val="0"/>
          <c:showBubbleSize val="0"/>
        </c:dLbls>
        <c:gapWidth val="100"/>
        <c:axId val="452132192"/>
        <c:axId val="452127096"/>
      </c:barChart>
      <c:catAx>
        <c:axId val="45213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dobe Clean Light"/>
                <a:ea typeface="+mn-ea"/>
                <a:cs typeface="+mn-cs"/>
              </a:defRPr>
            </a:pPr>
            <a:endParaRPr lang="en-US"/>
          </a:p>
        </c:txPr>
        <c:crossAx val="452127096"/>
        <c:crosses val="autoZero"/>
        <c:auto val="1"/>
        <c:lblAlgn val="ctr"/>
        <c:lblOffset val="100"/>
        <c:noMultiLvlLbl val="0"/>
      </c:catAx>
      <c:valAx>
        <c:axId val="452127096"/>
        <c:scaling>
          <c:orientation val="minMax"/>
        </c:scaling>
        <c:delete val="1"/>
        <c:axPos val="l"/>
        <c:numFmt formatCode="0%" sourceLinked="1"/>
        <c:majorTickMark val="none"/>
        <c:minorTickMark val="none"/>
        <c:tickLblPos val="nextTo"/>
        <c:crossAx val="45213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189818209400519E-2"/>
          <c:y val="7.5258843012818891E-2"/>
          <c:w val="0.889620363581199"/>
          <c:h val="0.889620363581199"/>
        </c:manualLayout>
      </c:layout>
      <c:doughnutChart>
        <c:varyColors val="1"/>
        <c:ser>
          <c:idx val="0"/>
          <c:order val="0"/>
          <c:tx>
            <c:strRef>
              <c:f>Sheet1!$B$1</c:f>
              <c:strCache>
                <c:ptCount val="1"/>
                <c:pt idx="0">
                  <c:v>Total</c:v>
                </c:pt>
              </c:strCache>
            </c:strRef>
          </c:tx>
          <c:spPr>
            <a:ln w="28575">
              <a:solidFill>
                <a:schemeClr val="bg1"/>
              </a:solidFill>
            </a:ln>
          </c:spPr>
          <c:dPt>
            <c:idx val="0"/>
            <c:bubble3D val="0"/>
            <c:spPr>
              <a:solidFill>
                <a:srgbClr val="4E64BA"/>
              </a:solidFill>
              <a:ln w="28575">
                <a:solidFill>
                  <a:schemeClr val="bg1"/>
                </a:solidFill>
              </a:ln>
            </c:spPr>
          </c:dPt>
          <c:dPt>
            <c:idx val="1"/>
            <c:bubble3D val="0"/>
            <c:spPr>
              <a:solidFill>
                <a:srgbClr val="FFFFFF">
                  <a:lumMod val="75000"/>
                </a:srgbClr>
              </a:solidFill>
              <a:ln w="28575">
                <a:noFill/>
              </a:ln>
            </c:spPr>
          </c:dPt>
          <c:dPt>
            <c:idx val="2"/>
            <c:bubble3D val="0"/>
            <c:spPr>
              <a:solidFill>
                <a:srgbClr val="FFCDCD"/>
              </a:solidFill>
              <a:ln w="28575">
                <a:noFill/>
              </a:ln>
            </c:spPr>
          </c:dPt>
          <c:dLbls>
            <c:delete val="1"/>
          </c:dLbls>
          <c:cat>
            <c:strRef>
              <c:f>Sheet1!$A$2:$A$3</c:f>
              <c:strCache>
                <c:ptCount val="2"/>
                <c:pt idx="0">
                  <c:v>I feel I have all the skills and resources needed for success as a marketer</c:v>
                </c:pt>
                <c:pt idx="1">
                  <c:v>I feel I am lacking the necessary skills and resources for success as a marketer</c:v>
                </c:pt>
              </c:strCache>
            </c:strRef>
          </c:cat>
          <c:val>
            <c:numRef>
              <c:f>Sheet1!$B$2:$B$3</c:f>
              <c:numCache>
                <c:formatCode>0%</c:formatCode>
                <c:ptCount val="2"/>
                <c:pt idx="0">
                  <c:v>0.6613</c:v>
                </c:pt>
                <c:pt idx="1">
                  <c:v>0.3387</c:v>
                </c:pt>
              </c:numCache>
            </c:numRef>
          </c:val>
        </c:ser>
        <c:dLbls>
          <c:showLegendKey val="0"/>
          <c:showVal val="1"/>
          <c:showCatName val="0"/>
          <c:showSerName val="0"/>
          <c:showPercent val="0"/>
          <c:showBubbleSize val="0"/>
          <c:showLeaderLines val="1"/>
        </c:dLbls>
        <c:firstSliceAng val="93"/>
        <c:holeSize val="65"/>
      </c:doughnutChart>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rgbClr val="547B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Follow established process - "how things have always been done"</c:v>
                </c:pt>
                <c:pt idx="2">
                  <c:v>Learn from professional industry associations/communities</c:v>
                </c:pt>
                <c:pt idx="3">
                  <c:v>Learn from industry analysts/research reports</c:v>
                </c:pt>
                <c:pt idx="4">
                  <c:v>Learn from marketing colleagues in my company</c:v>
                </c:pt>
                <c:pt idx="5">
                  <c:v>Learn from industry publications/websites</c:v>
                </c:pt>
                <c:pt idx="6">
                  <c:v>Experimentation or trial and error</c:v>
                </c:pt>
                <c:pt idx="7">
                  <c:v>Learn from industry peers from other companies</c:v>
                </c:pt>
                <c:pt idx="8">
                  <c:v>Learn from attending training seminars</c:v>
                </c:pt>
              </c:strCache>
            </c:strRef>
          </c:cat>
          <c:val>
            <c:numRef>
              <c:f>Sheet1!$B$2:$B$10</c:f>
              <c:numCache>
                <c:formatCode>0%</c:formatCode>
                <c:ptCount val="9"/>
                <c:pt idx="0">
                  <c:v>2.6700000000000002E-2</c:v>
                </c:pt>
                <c:pt idx="1">
                  <c:v>0.1152</c:v>
                </c:pt>
                <c:pt idx="2">
                  <c:v>0.25779999999999997</c:v>
                </c:pt>
                <c:pt idx="3">
                  <c:v>0.28220000000000001</c:v>
                </c:pt>
                <c:pt idx="4">
                  <c:v>0.28449999999999998</c:v>
                </c:pt>
                <c:pt idx="5">
                  <c:v>0.2944</c:v>
                </c:pt>
                <c:pt idx="6">
                  <c:v>0.36380000000000001</c:v>
                </c:pt>
                <c:pt idx="7">
                  <c:v>0.36840000000000001</c:v>
                </c:pt>
                <c:pt idx="8">
                  <c:v>0.44469999999999998</c:v>
                </c:pt>
              </c:numCache>
            </c:numRef>
          </c:val>
        </c:ser>
        <c:dLbls>
          <c:showLegendKey val="0"/>
          <c:showVal val="0"/>
          <c:showCatName val="0"/>
          <c:showSerName val="0"/>
          <c:showPercent val="0"/>
          <c:showBubbleSize val="0"/>
        </c:dLbls>
        <c:gapWidth val="100"/>
        <c:axId val="452129056"/>
        <c:axId val="452127880"/>
      </c:barChart>
      <c:catAx>
        <c:axId val="45212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52127880"/>
        <c:crosses val="autoZero"/>
        <c:auto val="1"/>
        <c:lblAlgn val="ctr"/>
        <c:lblOffset val="100"/>
        <c:noMultiLvlLbl val="0"/>
      </c:catAx>
      <c:valAx>
        <c:axId val="452127880"/>
        <c:scaling>
          <c:orientation val="minMax"/>
        </c:scaling>
        <c:delete val="1"/>
        <c:axPos val="b"/>
        <c:numFmt formatCode="0%" sourceLinked="1"/>
        <c:majorTickMark val="none"/>
        <c:minorTickMark val="none"/>
        <c:tickLblPos val="nextTo"/>
        <c:crossAx val="45212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rgbClr val="547B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Ability to develop campaigns faster</c:v>
                </c:pt>
                <c:pt idx="1">
                  <c:v>Willingness to take more risks</c:v>
                </c:pt>
                <c:pt idx="2">
                  <c:v>Ability to train on new skills</c:v>
                </c:pt>
                <c:pt idx="3">
                  <c:v>Ability to measure and learn from campaign effectiveness</c:v>
                </c:pt>
                <c:pt idx="4">
                  <c:v>Better methods/data</c:v>
                </c:pt>
                <c:pt idx="5">
                  <c:v>Openness to engaging directly with customers</c:v>
                </c:pt>
                <c:pt idx="6">
                  <c:v>Elevating the visibility and influence of marketing within the company</c:v>
                </c:pt>
                <c:pt idx="7">
                  <c:v>Hire the right talent to fill in gaps in experience or expertise</c:v>
                </c:pt>
                <c:pt idx="8">
                  <c:v>Change the way we communicate with our customers</c:v>
                </c:pt>
                <c:pt idx="9">
                  <c:v>Ability to work better across channels - web, mobile, social, etc.</c:v>
                </c:pt>
              </c:strCache>
            </c:strRef>
          </c:cat>
          <c:val>
            <c:numRef>
              <c:f>Sheet1!$B$2:$B$14</c:f>
              <c:numCache>
                <c:formatCode>0%</c:formatCode>
                <c:ptCount val="10"/>
                <c:pt idx="0">
                  <c:v>5.4199999999999998E-2</c:v>
                </c:pt>
                <c:pt idx="1">
                  <c:v>6.9400000000000003E-2</c:v>
                </c:pt>
                <c:pt idx="2">
                  <c:v>7.3999999999999996E-2</c:v>
                </c:pt>
                <c:pt idx="3">
                  <c:v>7.4800000000000005E-2</c:v>
                </c:pt>
                <c:pt idx="4">
                  <c:v>7.9299999999999995E-2</c:v>
                </c:pt>
                <c:pt idx="5">
                  <c:v>8.5400000000000004E-2</c:v>
                </c:pt>
                <c:pt idx="6">
                  <c:v>8.5400000000000004E-2</c:v>
                </c:pt>
                <c:pt idx="7">
                  <c:v>8.6199999999999999E-2</c:v>
                </c:pt>
                <c:pt idx="8">
                  <c:v>0.1053</c:v>
                </c:pt>
                <c:pt idx="9">
                  <c:v>0.13880000000000001</c:v>
                </c:pt>
              </c:numCache>
            </c:numRef>
          </c:val>
        </c:ser>
        <c:dLbls>
          <c:showLegendKey val="0"/>
          <c:showVal val="0"/>
          <c:showCatName val="0"/>
          <c:showSerName val="0"/>
          <c:showPercent val="0"/>
          <c:showBubbleSize val="0"/>
        </c:dLbls>
        <c:gapWidth val="100"/>
        <c:axId val="452129840"/>
        <c:axId val="452128272"/>
      </c:barChart>
      <c:catAx>
        <c:axId val="45212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52128272"/>
        <c:crosses val="autoZero"/>
        <c:auto val="1"/>
        <c:lblAlgn val="ctr"/>
        <c:lblOffset val="100"/>
        <c:noMultiLvlLbl val="0"/>
      </c:catAx>
      <c:valAx>
        <c:axId val="452128272"/>
        <c:scaling>
          <c:orientation val="minMax"/>
        </c:scaling>
        <c:delete val="1"/>
        <c:axPos val="b"/>
        <c:numFmt formatCode="0%" sourceLinked="1"/>
        <c:majorTickMark val="none"/>
        <c:minorTickMark val="none"/>
        <c:tickLblPos val="nextTo"/>
        <c:crossAx val="45212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5"/>
                <c:pt idx="0">
                  <c:v>Challenged</c:v>
                </c:pt>
                <c:pt idx="1">
                  <c:v>Optimistic</c:v>
                </c:pt>
                <c:pt idx="2">
                  <c:v>Excited</c:v>
                </c:pt>
                <c:pt idx="3">
                  <c:v>Encouraged</c:v>
                </c:pt>
                <c:pt idx="4">
                  <c:v>Struggling to keep up</c:v>
                </c:pt>
              </c:strCache>
            </c:strRef>
          </c:cat>
          <c:val>
            <c:numRef>
              <c:f>Sheet1!$B$2:$B$12</c:f>
              <c:numCache>
                <c:formatCode>0%</c:formatCode>
                <c:ptCount val="5"/>
                <c:pt idx="0">
                  <c:v>0.55679999999999996</c:v>
                </c:pt>
                <c:pt idx="1">
                  <c:v>0.55230000000000001</c:v>
                </c:pt>
                <c:pt idx="2">
                  <c:v>0.44240000000000002</c:v>
                </c:pt>
                <c:pt idx="3">
                  <c:v>0.32040000000000002</c:v>
                </c:pt>
                <c:pt idx="4">
                  <c:v>0.16089999999999999</c:v>
                </c:pt>
              </c:numCache>
            </c:numRef>
          </c:val>
        </c:ser>
        <c:dLbls>
          <c:showLegendKey val="0"/>
          <c:showVal val="0"/>
          <c:showCatName val="0"/>
          <c:showSerName val="0"/>
          <c:showPercent val="0"/>
          <c:showBubbleSize val="0"/>
        </c:dLbls>
        <c:gapWidth val="150"/>
        <c:axId val="402367496"/>
        <c:axId val="402369064"/>
      </c:barChart>
      <c:catAx>
        <c:axId val="40236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02369064"/>
        <c:crosses val="autoZero"/>
        <c:auto val="1"/>
        <c:lblAlgn val="ctr"/>
        <c:lblOffset val="100"/>
        <c:noMultiLvlLbl val="0"/>
      </c:catAx>
      <c:valAx>
        <c:axId val="402369064"/>
        <c:scaling>
          <c:orientation val="minMax"/>
        </c:scaling>
        <c:delete val="1"/>
        <c:axPos val="l"/>
        <c:numFmt formatCode="0%" sourceLinked="1"/>
        <c:majorTickMark val="none"/>
        <c:minorTickMark val="none"/>
        <c:tickLblPos val="nextTo"/>
        <c:crossAx val="402367496"/>
        <c:crosses val="autoZero"/>
        <c:crossBetween val="between"/>
      </c:valAx>
      <c:spPr>
        <a:solidFill>
          <a:srgbClr val="FFFFFF"/>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547B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Sales</c:v>
                </c:pt>
                <c:pt idx="1">
                  <c:v>IT</c:v>
                </c:pt>
                <c:pt idx="2">
                  <c:v>New product development</c:v>
                </c:pt>
                <c:pt idx="3">
                  <c:v>Finance</c:v>
                </c:pt>
                <c:pt idx="4">
                  <c:v>Human resources</c:v>
                </c:pt>
                <c:pt idx="5">
                  <c:v>Other</c:v>
                </c:pt>
              </c:strCache>
            </c:strRef>
          </c:cat>
          <c:val>
            <c:numRef>
              <c:f>Sheet1!$B$2:$B$7</c:f>
              <c:numCache>
                <c:formatCode>0%</c:formatCode>
                <c:ptCount val="6"/>
                <c:pt idx="0">
                  <c:v>0.36609999999999998</c:v>
                </c:pt>
                <c:pt idx="1">
                  <c:v>0.29899999999999999</c:v>
                </c:pt>
                <c:pt idx="2">
                  <c:v>0.16400000000000001</c:v>
                </c:pt>
                <c:pt idx="3">
                  <c:v>8.6999999999999994E-2</c:v>
                </c:pt>
                <c:pt idx="4">
                  <c:v>6.4100000000000004E-2</c:v>
                </c:pt>
                <c:pt idx="5">
                  <c:v>1.9800000000000002E-2</c:v>
                </c:pt>
              </c:numCache>
            </c:numRef>
          </c:val>
        </c:ser>
        <c:dLbls>
          <c:showLegendKey val="0"/>
          <c:showVal val="0"/>
          <c:showCatName val="0"/>
          <c:showSerName val="0"/>
          <c:showPercent val="0"/>
          <c:showBubbleSize val="0"/>
        </c:dLbls>
        <c:gapWidth val="219"/>
        <c:overlap val="-27"/>
        <c:axId val="452131800"/>
        <c:axId val="452759928"/>
      </c:barChart>
      <c:catAx>
        <c:axId val="45213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59928"/>
        <c:crosses val="autoZero"/>
        <c:auto val="1"/>
        <c:lblAlgn val="ctr"/>
        <c:lblOffset val="100"/>
        <c:noMultiLvlLbl val="0"/>
      </c:catAx>
      <c:valAx>
        <c:axId val="452759928"/>
        <c:scaling>
          <c:orientation val="minMax"/>
        </c:scaling>
        <c:delete val="1"/>
        <c:axPos val="l"/>
        <c:numFmt formatCode="0%" sourceLinked="1"/>
        <c:majorTickMark val="none"/>
        <c:minorTickMark val="none"/>
        <c:tickLblPos val="nextTo"/>
        <c:crossAx val="452131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Poor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Sales</c:v>
                </c:pt>
                <c:pt idx="1">
                  <c:v>New product development</c:v>
                </c:pt>
                <c:pt idx="2">
                  <c:v>IT</c:v>
                </c:pt>
                <c:pt idx="3">
                  <c:v>Finance</c:v>
                </c:pt>
                <c:pt idx="4">
                  <c:v>Human Resources</c:v>
                </c:pt>
              </c:strCache>
            </c:strRef>
          </c:cat>
          <c:val>
            <c:numRef>
              <c:f>Sheet1!$B$2:$B$6</c:f>
              <c:numCache>
                <c:formatCode>0%</c:formatCode>
                <c:ptCount val="5"/>
                <c:pt idx="0">
                  <c:v>7.0099999999999996E-2</c:v>
                </c:pt>
                <c:pt idx="1">
                  <c:v>0.122</c:v>
                </c:pt>
                <c:pt idx="2">
                  <c:v>0.1419</c:v>
                </c:pt>
                <c:pt idx="3">
                  <c:v>0.1701</c:v>
                </c:pt>
                <c:pt idx="4">
                  <c:v>0.2036</c:v>
                </c:pt>
              </c:numCache>
            </c:numRef>
          </c:val>
        </c:ser>
        <c:ser>
          <c:idx val="1"/>
          <c:order val="1"/>
          <c:tx>
            <c:strRef>
              <c:f>Sheet1!$C$1</c:f>
              <c:strCache>
                <c:ptCount val="1"/>
                <c:pt idx="0">
                  <c:v>Average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Sales</c:v>
                </c:pt>
                <c:pt idx="1">
                  <c:v>New product development</c:v>
                </c:pt>
                <c:pt idx="2">
                  <c:v>IT</c:v>
                </c:pt>
                <c:pt idx="3">
                  <c:v>Finance</c:v>
                </c:pt>
                <c:pt idx="4">
                  <c:v>Human Resources</c:v>
                </c:pt>
              </c:strCache>
            </c:strRef>
          </c:cat>
          <c:val>
            <c:numRef>
              <c:f>Sheet1!$C$2:$C$6</c:f>
              <c:numCache>
                <c:formatCode>0%</c:formatCode>
                <c:ptCount val="5"/>
                <c:pt idx="0">
                  <c:v>0.38600000000000001</c:v>
                </c:pt>
                <c:pt idx="1">
                  <c:v>0.43330000000000002</c:v>
                </c:pt>
                <c:pt idx="2">
                  <c:v>0.44009999999999999</c:v>
                </c:pt>
                <c:pt idx="3">
                  <c:v>0.505</c:v>
                </c:pt>
                <c:pt idx="4">
                  <c:v>0.50039999999999996</c:v>
                </c:pt>
              </c:numCache>
            </c:numRef>
          </c:val>
        </c:ser>
        <c:ser>
          <c:idx val="2"/>
          <c:order val="2"/>
          <c:tx>
            <c:strRef>
              <c:f>Sheet1!$D$1</c:f>
              <c:strCache>
                <c:ptCount val="1"/>
                <c:pt idx="0">
                  <c:v>Excellent</c:v>
                </c:pt>
              </c:strCache>
            </c:strRef>
          </c:tx>
          <c:spPr>
            <a:solidFill>
              <a:srgbClr val="547B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Sales</c:v>
                </c:pt>
                <c:pt idx="1">
                  <c:v>New product development</c:v>
                </c:pt>
                <c:pt idx="2">
                  <c:v>IT</c:v>
                </c:pt>
                <c:pt idx="3">
                  <c:v>Finance</c:v>
                </c:pt>
                <c:pt idx="4">
                  <c:v>Human Resources</c:v>
                </c:pt>
              </c:strCache>
            </c:strRef>
          </c:cat>
          <c:val>
            <c:numRef>
              <c:f>Sheet1!$D$2:$D$6</c:f>
              <c:numCache>
                <c:formatCode>0%</c:formatCode>
                <c:ptCount val="5"/>
                <c:pt idx="0">
                  <c:v>0.54380000000000006</c:v>
                </c:pt>
                <c:pt idx="1">
                  <c:v>0.44469999999999998</c:v>
                </c:pt>
                <c:pt idx="2">
                  <c:v>0.41799999999999998</c:v>
                </c:pt>
                <c:pt idx="3">
                  <c:v>0.32500000000000001</c:v>
                </c:pt>
                <c:pt idx="4">
                  <c:v>0.29599999999999999</c:v>
                </c:pt>
              </c:numCache>
            </c:numRef>
          </c:val>
        </c:ser>
        <c:dLbls>
          <c:showLegendKey val="0"/>
          <c:showVal val="0"/>
          <c:showCatName val="0"/>
          <c:showSerName val="0"/>
          <c:showPercent val="0"/>
          <c:showBubbleSize val="0"/>
        </c:dLbls>
        <c:gapWidth val="150"/>
        <c:overlap val="100"/>
        <c:axId val="452756792"/>
        <c:axId val="452753656"/>
      </c:barChart>
      <c:catAx>
        <c:axId val="45275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53656"/>
        <c:crosses val="autoZero"/>
        <c:auto val="1"/>
        <c:lblAlgn val="ctr"/>
        <c:lblOffset val="100"/>
        <c:noMultiLvlLbl val="0"/>
      </c:catAx>
      <c:valAx>
        <c:axId val="452753656"/>
        <c:scaling>
          <c:orientation val="minMax"/>
        </c:scaling>
        <c:delete val="1"/>
        <c:axPos val="l"/>
        <c:numFmt formatCode="0%" sourceLinked="1"/>
        <c:majorTickMark val="none"/>
        <c:minorTickMark val="none"/>
        <c:tickLblPos val="nextTo"/>
        <c:crossAx val="452756792"/>
        <c:crosses val="autoZero"/>
        <c:crossBetween val="between"/>
      </c:valAx>
      <c:spPr>
        <a:noFill/>
        <a:ln>
          <a:noFill/>
        </a:ln>
        <a:effectLst/>
      </c:spPr>
    </c:plotArea>
    <c:legend>
      <c:legendPos val="t"/>
      <c:layout>
        <c:manualLayout>
          <c:xMode val="edge"/>
          <c:yMode val="edge"/>
          <c:x val="0.37854297900262468"/>
          <c:y val="0.14181398235124124"/>
          <c:w val="0.19812954487887291"/>
          <c:h val="6.15813538779999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Sheet1!$E$1</c:f>
              <c:strCache>
                <c:ptCount val="1"/>
                <c:pt idx="0">
                  <c:v>UK</c:v>
                </c:pt>
              </c:strCache>
            </c:strRef>
          </c:tx>
          <c:spPr>
            <a:solidFill>
              <a:srgbClr val="92D050"/>
            </a:solidFill>
          </c:spPr>
          <c:dPt>
            <c:idx val="0"/>
            <c:bubble3D val="0"/>
            <c:spPr>
              <a:solidFill>
                <a:srgbClr val="92D050"/>
              </a:solidFill>
              <a:ln w="19050">
                <a:solidFill>
                  <a:schemeClr val="lt1"/>
                </a:solidFill>
              </a:ln>
              <a:effectLst/>
            </c:spPr>
          </c:dPt>
          <c:dPt>
            <c:idx val="1"/>
            <c:bubble3D val="0"/>
            <c:spPr>
              <a:solidFill>
                <a:srgbClr val="B8E08C"/>
              </a:solidFill>
              <a:ln w="19050">
                <a:solidFill>
                  <a:schemeClr val="lt1"/>
                </a:solidFill>
              </a:ln>
              <a:effectLst/>
            </c:spPr>
          </c:dPt>
          <c:dPt>
            <c:idx val="2"/>
            <c:bubble3D val="0"/>
            <c:spPr>
              <a:solidFill>
                <a:srgbClr val="E5EBF6"/>
              </a:solidFill>
              <a:ln w="19050">
                <a:solidFill>
                  <a:schemeClr val="lt1"/>
                </a:solidFill>
              </a:ln>
              <a:effectLst/>
            </c:spPr>
          </c:dPt>
          <c:cat>
            <c:strRef>
              <c:f>Sheet1!$A$2:$A$4</c:f>
              <c:strCache>
                <c:ptCount val="3"/>
                <c:pt idx="0">
                  <c:v>Strongly (Very strongly/Strongly)</c:v>
                </c:pt>
                <c:pt idx="1">
                  <c:v>Moderately</c:v>
                </c:pt>
                <c:pt idx="2">
                  <c:v>Slightly (Slightly/not at all)</c:v>
                </c:pt>
              </c:strCache>
            </c:strRef>
          </c:cat>
          <c:val>
            <c:numRef>
              <c:f>Sheet1!$E$2:$E$4</c:f>
              <c:numCache>
                <c:formatCode>0%</c:formatCode>
                <c:ptCount val="3"/>
                <c:pt idx="0">
                  <c:v>0.60529999999999995</c:v>
                </c:pt>
                <c:pt idx="1">
                  <c:v>0.26829999999999998</c:v>
                </c:pt>
                <c:pt idx="2">
                  <c:v>0.12640000000000001</c:v>
                </c:pt>
              </c:numCache>
            </c:numRef>
          </c:val>
        </c:ser>
        <c:dLbls>
          <c:showLegendKey val="0"/>
          <c:showVal val="0"/>
          <c:showCatName val="0"/>
          <c:showSerName val="0"/>
          <c:showPercent val="0"/>
          <c:showBubbleSize val="0"/>
          <c:showLeaderLines val="1"/>
        </c:dLbls>
        <c:firstSliceAng val="93"/>
        <c:holeSize val="6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c:ex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c:ext uri="{02D57815-91ED-43cb-92C2-25804820EDAC}">
                        <c15:formulaRef>
                          <c15:sqref>Sheet1!$B$2:$B$4</c15:sqref>
                        </c15:formulaRef>
                      </c:ext>
                    </c:extLst>
                    <c:numCache>
                      <c:formatCode>0%</c:formatCode>
                      <c:ptCount val="3"/>
                      <c:pt idx="0">
                        <c:v>0.65300000000000002</c:v>
                      </c:pt>
                      <c:pt idx="1">
                        <c:v>0.25019999999999998</c:v>
                      </c:pt>
                      <c:pt idx="2">
                        <c:v>9.6900000000000014E-2</c:v>
                      </c:pt>
                    </c:numCache>
                  </c:numRef>
                </c:val>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France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0%</c:formatCode>
                      <c:ptCount val="3"/>
                      <c:pt idx="0">
                        <c:v>0.72520000000000007</c:v>
                      </c:pt>
                      <c:pt idx="1">
                        <c:v>0.21940000000000001</c:v>
                      </c:pt>
                      <c:pt idx="2">
                        <c:v>5.5400000000000005E-2</c:v>
                      </c:pt>
                    </c:numCache>
                  </c:numRef>
                </c:val>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Germany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0%</c:formatCode>
                      <c:ptCount val="3"/>
                      <c:pt idx="0">
                        <c:v>0.63</c:v>
                      </c:pt>
                      <c:pt idx="1">
                        <c:v>0.26229999999999998</c:v>
                      </c:pt>
                      <c:pt idx="2">
                        <c:v>0.1077</c:v>
                      </c:pt>
                    </c:numCache>
                  </c:numRef>
                </c:val>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2"/>
          <c:order val="2"/>
          <c:tx>
            <c:strRef>
              <c:f>Sheet1!$D$1</c:f>
              <c:strCache>
                <c:ptCount val="1"/>
                <c:pt idx="0">
                  <c:v>Germany</c:v>
                </c:pt>
              </c:strCache>
            </c:strRef>
          </c:tx>
          <c:spPr>
            <a:solidFill>
              <a:srgbClr val="FFE181"/>
            </a:solidFill>
          </c:spPr>
          <c:dPt>
            <c:idx val="0"/>
            <c:bubble3D val="0"/>
            <c:spPr>
              <a:solidFill>
                <a:srgbClr val="FFC000"/>
              </a:solidFill>
              <a:ln w="19050">
                <a:solidFill>
                  <a:schemeClr val="lt1"/>
                </a:solidFill>
              </a:ln>
              <a:effectLst/>
            </c:spPr>
          </c:dPt>
          <c:dPt>
            <c:idx val="1"/>
            <c:bubble3D val="0"/>
            <c:spPr>
              <a:solidFill>
                <a:srgbClr val="FFE181"/>
              </a:solidFill>
              <a:ln w="19050">
                <a:solidFill>
                  <a:schemeClr val="lt1"/>
                </a:solidFill>
              </a:ln>
              <a:effectLst/>
            </c:spPr>
          </c:dPt>
          <c:dPt>
            <c:idx val="2"/>
            <c:bubble3D val="0"/>
            <c:spPr>
              <a:solidFill>
                <a:srgbClr val="E5EBF6"/>
              </a:solidFill>
              <a:ln w="19050">
                <a:solidFill>
                  <a:schemeClr val="lt1"/>
                </a:solidFill>
              </a:ln>
              <a:effectLst/>
            </c:spPr>
          </c:dPt>
          <c:cat>
            <c:strRef>
              <c:f>Sheet1!$A$2:$A$4</c:f>
              <c:strCache>
                <c:ptCount val="3"/>
                <c:pt idx="0">
                  <c:v>Strongly (Very strongly/Strongly)</c:v>
                </c:pt>
                <c:pt idx="1">
                  <c:v>Moderately</c:v>
                </c:pt>
                <c:pt idx="2">
                  <c:v>Slightly (Slightly/not at all)</c:v>
                </c:pt>
              </c:strCache>
            </c:strRef>
          </c:cat>
          <c:val>
            <c:numRef>
              <c:f>Sheet1!$D$2:$D$4</c:f>
              <c:numCache>
                <c:formatCode>0%</c:formatCode>
                <c:ptCount val="3"/>
                <c:pt idx="0">
                  <c:v>0.63</c:v>
                </c:pt>
                <c:pt idx="1">
                  <c:v>0.26229999999999998</c:v>
                </c:pt>
                <c:pt idx="2">
                  <c:v>0.1077</c:v>
                </c:pt>
              </c:numCache>
            </c:numRef>
          </c:val>
        </c:ser>
        <c:dLbls>
          <c:showLegendKey val="0"/>
          <c:showVal val="0"/>
          <c:showCatName val="0"/>
          <c:showSerName val="0"/>
          <c:showPercent val="0"/>
          <c:showBubbleSize val="0"/>
          <c:showLeaderLines val="1"/>
        </c:dLbls>
        <c:firstSliceAng val="93"/>
        <c:holeSize val="6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c:ex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c:ext uri="{02D57815-91ED-43cb-92C2-25804820EDAC}">
                        <c15:formulaRef>
                          <c15:sqref>Sheet1!$B$2:$B$4</c15:sqref>
                        </c15:formulaRef>
                      </c:ext>
                    </c:extLst>
                    <c:numCache>
                      <c:formatCode>0%</c:formatCode>
                      <c:ptCount val="3"/>
                      <c:pt idx="0">
                        <c:v>0.65300000000000002</c:v>
                      </c:pt>
                      <c:pt idx="1">
                        <c:v>0.25019999999999998</c:v>
                      </c:pt>
                      <c:pt idx="2">
                        <c:v>9.6900000000000014E-2</c:v>
                      </c:pt>
                    </c:numCache>
                  </c:numRef>
                </c:val>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France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0%</c:formatCode>
                      <c:ptCount val="3"/>
                      <c:pt idx="0">
                        <c:v>0.72520000000000007</c:v>
                      </c:pt>
                      <c:pt idx="1">
                        <c:v>0.21940000000000001</c:v>
                      </c:pt>
                      <c:pt idx="2">
                        <c:v>5.5400000000000005E-2</c:v>
                      </c:pt>
                    </c:numCache>
                  </c:numRef>
                </c:val>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UK</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0%</c:formatCode>
                      <c:ptCount val="3"/>
                      <c:pt idx="0">
                        <c:v>0.60529999999999995</c:v>
                      </c:pt>
                      <c:pt idx="1">
                        <c:v>0.26829999999999998</c:v>
                      </c:pt>
                      <c:pt idx="2">
                        <c:v>0.12640000000000001</c:v>
                      </c:pt>
                    </c:numCache>
                  </c:numRef>
                </c:val>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Sheet1!$C$1</c:f>
              <c:strCache>
                <c:ptCount val="1"/>
                <c:pt idx="0">
                  <c:v>France</c:v>
                </c:pt>
              </c:strCache>
            </c:strRef>
          </c:tx>
          <c:spPr>
            <a:solidFill>
              <a:srgbClr val="CAEFEE"/>
            </a:solidFill>
          </c:spPr>
          <c:dPt>
            <c:idx val="0"/>
            <c:bubble3D val="0"/>
            <c:spPr>
              <a:solidFill>
                <a:srgbClr val="66CCCC"/>
              </a:solidFill>
              <a:ln w="19050">
                <a:solidFill>
                  <a:schemeClr val="lt1"/>
                </a:solidFill>
              </a:ln>
              <a:effectLst/>
            </c:spPr>
          </c:dPt>
          <c:dPt>
            <c:idx val="1"/>
            <c:bubble3D val="0"/>
            <c:spPr>
              <a:solidFill>
                <a:srgbClr val="CAEFEE"/>
              </a:solidFill>
              <a:ln w="19050">
                <a:solidFill>
                  <a:schemeClr val="lt1"/>
                </a:solidFill>
              </a:ln>
              <a:effectLst/>
            </c:spPr>
          </c:dPt>
          <c:dPt>
            <c:idx val="2"/>
            <c:bubble3D val="0"/>
            <c:spPr>
              <a:solidFill>
                <a:srgbClr val="E5EBF6"/>
              </a:solidFill>
              <a:ln w="19050">
                <a:solidFill>
                  <a:schemeClr val="lt1"/>
                </a:solidFill>
              </a:ln>
              <a:effectLst/>
            </c:spPr>
          </c:dPt>
          <c:cat>
            <c:strRef>
              <c:f>Sheet1!$A$2:$A$4</c:f>
              <c:strCache>
                <c:ptCount val="3"/>
                <c:pt idx="0">
                  <c:v>Strongly (Very strongly/Strongly)</c:v>
                </c:pt>
                <c:pt idx="1">
                  <c:v>Moderately</c:v>
                </c:pt>
                <c:pt idx="2">
                  <c:v>Slightly (Slightly/not at all)</c:v>
                </c:pt>
              </c:strCache>
            </c:strRef>
          </c:cat>
          <c:val>
            <c:numRef>
              <c:f>Sheet1!$C$2:$C$4</c:f>
              <c:numCache>
                <c:formatCode>0%</c:formatCode>
                <c:ptCount val="3"/>
                <c:pt idx="0">
                  <c:v>0.72520000000000007</c:v>
                </c:pt>
                <c:pt idx="1">
                  <c:v>0.21940000000000001</c:v>
                </c:pt>
                <c:pt idx="2">
                  <c:v>5.5400000000000005E-2</c:v>
                </c:pt>
              </c:numCache>
            </c:numRef>
          </c:val>
        </c:ser>
        <c:dLbls>
          <c:showLegendKey val="0"/>
          <c:showVal val="0"/>
          <c:showCatName val="0"/>
          <c:showSerName val="0"/>
          <c:showPercent val="0"/>
          <c:showBubbleSize val="0"/>
          <c:showLeaderLines val="1"/>
        </c:dLbls>
        <c:firstSliceAng val="93"/>
        <c:holeSize val="6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c:ex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c:ext uri="{02D57815-91ED-43cb-92C2-25804820EDAC}">
                        <c15:formulaRef>
                          <c15:sqref>Sheet1!$B$2:$B$4</c15:sqref>
                        </c15:formulaRef>
                      </c:ext>
                    </c:extLst>
                    <c:numCache>
                      <c:formatCode>0%</c:formatCode>
                      <c:ptCount val="3"/>
                      <c:pt idx="0">
                        <c:v>0.65300000000000002</c:v>
                      </c:pt>
                      <c:pt idx="1">
                        <c:v>0.25019999999999998</c:v>
                      </c:pt>
                      <c:pt idx="2">
                        <c:v>9.6900000000000014E-2</c:v>
                      </c:pt>
                    </c:numCache>
                  </c:numRef>
                </c:val>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Germany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0%</c:formatCode>
                      <c:ptCount val="3"/>
                      <c:pt idx="0">
                        <c:v>0.63</c:v>
                      </c:pt>
                      <c:pt idx="1">
                        <c:v>0.26229999999999998</c:v>
                      </c:pt>
                      <c:pt idx="2">
                        <c:v>0.1077</c:v>
                      </c:pt>
                    </c:numCache>
                  </c:numRef>
                </c:val>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UK</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Sheet1!$A$2:$A$4</c15:sqref>
                        </c15:formulaRef>
                      </c:ext>
                    </c:extLst>
                    <c:strCache>
                      <c:ptCount val="3"/>
                      <c:pt idx="0">
                        <c:v>Strongly (Very strongly/Strongly)</c:v>
                      </c:pt>
                      <c:pt idx="1">
                        <c:v>Moderately</c:v>
                      </c:pt>
                      <c:pt idx="2">
                        <c:v>Slightly (Slightly/not at all)</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0%</c:formatCode>
                      <c:ptCount val="3"/>
                      <c:pt idx="0">
                        <c:v>0.60529999999999995</c:v>
                      </c:pt>
                      <c:pt idx="1">
                        <c:v>0.26829999999999998</c:v>
                      </c:pt>
                      <c:pt idx="2">
                        <c:v>0.12640000000000001</c:v>
                      </c:pt>
                    </c:numCache>
                  </c:numRef>
                </c:val>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452755224"/>
        <c:axId val="45276267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Base</c:v>
                      </c:pt>
                    </c:strCache>
                  </c:strRef>
                </c:tx>
                <c:spPr>
                  <a:solidFill>
                    <a:schemeClr val="accent1"/>
                  </a:solidFill>
                  <a:ln>
                    <a:noFill/>
                  </a:ln>
                  <a:effectLst/>
                </c:spPr>
                <c:invertIfNegative val="0"/>
                <c:cat>
                  <c:strRef>
                    <c:extLst>
                      <c:ext uri="{02D57815-91ED-43cb-92C2-25804820EDAC}">
                        <c15:formulaRef>
                          <c15:sqref>Sheet1!$A$2:$A$10</c15:sqref>
                        </c15:formulaRef>
                      </c:ext>
                    </c:extLst>
                    <c:strCache>
                      <c:ptCount val="0"/>
                    </c:strCache>
                  </c:strRef>
                </c:cat>
                <c:val>
                  <c:numRef>
                    <c:extLst>
                      <c:ext uri="{02D57815-91ED-43cb-92C2-25804820EDAC}">
                        <c15:formulaRef>
                          <c15:sqref>Sheet1!$B$2:$B$10</c15:sqref>
                        </c15:formulaRef>
                      </c:ext>
                    </c:extLst>
                    <c:numCache>
                      <c:formatCode>0%</c:formatCode>
                      <c:ptCount val="0"/>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France</c:v>
                      </c:pt>
                    </c:strCache>
                  </c:strRef>
                </c:tx>
                <c:spPr>
                  <a:solidFill>
                    <a:srgbClr val="66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Sheet1!$A$2:$A$10</c15:sqref>
                        </c15:formulaRef>
                      </c:ext>
                    </c:extLst>
                    <c:strCache>
                      <c:ptCount val="0"/>
                    </c:strCache>
                  </c:strRef>
                </c:cat>
                <c:val>
                  <c:numRef>
                    <c:extLst>
                      <c:ext xmlns:c15="http://schemas.microsoft.com/office/drawing/2012/chart" uri="{02D57815-91ED-43cb-92C2-25804820EDAC}">
                        <c15:formulaRef>
                          <c15:sqref>Sheet1!$C$2:$C$10</c15:sqref>
                        </c15:formulaRef>
                      </c:ext>
                    </c:extLst>
                    <c:numCache>
                      <c:formatCode>0%</c:formatCode>
                      <c:ptCount val="0"/>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Germany</c:v>
                      </c:pt>
                    </c:strCache>
                  </c:strRef>
                </c:tx>
                <c:spPr>
                  <a:solidFill>
                    <a:srgbClr val="FF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Sheet1!$A$2:$A$10</c15:sqref>
                        </c15:formulaRef>
                      </c:ext>
                    </c:extLst>
                    <c:strCache>
                      <c:ptCount val="0"/>
                    </c:strCache>
                  </c:strRef>
                </c:cat>
                <c:val>
                  <c:numRef>
                    <c:extLst>
                      <c:ext xmlns:c15="http://schemas.microsoft.com/office/drawing/2012/chart" uri="{02D57815-91ED-43cb-92C2-25804820EDAC}">
                        <c15:formulaRef>
                          <c15:sqref>Sheet1!$D$2:$D$10</c15:sqref>
                        </c15:formulaRef>
                      </c:ext>
                    </c:extLst>
                    <c:numCache>
                      <c:formatCode>0%</c:formatCode>
                      <c:ptCount val="0"/>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United Kingdom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Sheet1!$A$2:$A$10</c15:sqref>
                        </c15:formulaRef>
                      </c:ext>
                    </c:extLst>
                    <c:strCache>
                      <c:ptCount val="0"/>
                    </c:strCache>
                  </c:strRef>
                </c:cat>
                <c:val>
                  <c:numRef>
                    <c:extLst>
                      <c:ext xmlns:c15="http://schemas.microsoft.com/office/drawing/2012/chart" uri="{02D57815-91ED-43cb-92C2-25804820EDAC}">
                        <c15:formulaRef>
                          <c15:sqref>Sheet1!$E$2:$E$10</c15:sqref>
                        </c15:formulaRef>
                      </c:ext>
                    </c:extLst>
                    <c:numCache>
                      <c:formatCode>0%</c:formatCode>
                      <c:ptCount val="0"/>
                    </c:numCache>
                  </c:numRef>
                </c:val>
              </c15:ser>
            </c15:filteredBarSeries>
          </c:ext>
        </c:extLst>
      </c:barChart>
      <c:catAx>
        <c:axId val="452755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62672"/>
        <c:crosses val="autoZero"/>
        <c:auto val="1"/>
        <c:lblAlgn val="ctr"/>
        <c:lblOffset val="100"/>
        <c:noMultiLvlLbl val="0"/>
      </c:catAx>
      <c:valAx>
        <c:axId val="452762672"/>
        <c:scaling>
          <c:orientation val="minMax"/>
        </c:scaling>
        <c:delete val="1"/>
        <c:axPos val="b"/>
        <c:numFmt formatCode="0%" sourceLinked="1"/>
        <c:majorTickMark val="none"/>
        <c:minorTickMark val="none"/>
        <c:tickLblPos val="nextTo"/>
        <c:crossAx val="452755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186750861326"/>
          <c:y val="9.9375665493405277E-2"/>
          <c:w val="0.51373050561718792"/>
          <c:h val="0.85498116606696706"/>
        </c:manualLayout>
      </c:layout>
      <c:barChart>
        <c:barDir val="bar"/>
        <c:grouping val="clustered"/>
        <c:varyColors val="0"/>
        <c:ser>
          <c:idx val="1"/>
          <c:order val="1"/>
          <c:tx>
            <c:strRef>
              <c:f>Sheet1!$C$1</c:f>
              <c:strCache>
                <c:ptCount val="1"/>
                <c:pt idx="0">
                  <c:v>France</c:v>
                </c:pt>
              </c:strCache>
            </c:strRef>
          </c:tx>
          <c:spPr>
            <a:solidFill>
              <a:srgbClr val="66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Shifting from interruptive to welcomed according to consumers</c:v>
                </c:pt>
                <c:pt idx="1">
                  <c:v>Is all about mobile and internet-connected devices [today]</c:v>
                </c:pt>
                <c:pt idx="2">
                  <c:v>Changing faster than any other business function</c:v>
                </c:pt>
                <c:pt idx="3">
                  <c:v>Has changed more in the past year than in the previous 5</c:v>
                </c:pt>
                <c:pt idx="4">
                  <c:v>Increasingly responsible for revenue contribution</c:v>
                </c:pt>
                <c:pt idx="5">
                  <c:v>Entirely different today than when I started my  career</c:v>
                </c:pt>
                <c:pt idx="6">
                  <c:v>Digital tools and proliferation of channels are fundamentally changing the nature of marketing</c:v>
                </c:pt>
                <c:pt idx="7">
                  <c:v>Increasingly permeating every aspect of consumers’ lives</c:v>
                </c:pt>
                <c:pt idx="8">
                  <c:v>Marketers need to be prepared to implement new technology to succeed</c:v>
                </c:pt>
              </c:strCache>
            </c:strRef>
          </c:cat>
          <c:val>
            <c:numRef>
              <c:f>Sheet1!$C$2:$C$10</c:f>
              <c:numCache>
                <c:formatCode>0%</c:formatCode>
                <c:ptCount val="9"/>
                <c:pt idx="0">
                  <c:v>0.43</c:v>
                </c:pt>
                <c:pt idx="1">
                  <c:v>0.49</c:v>
                </c:pt>
                <c:pt idx="2">
                  <c:v>0.55000000000000004</c:v>
                </c:pt>
                <c:pt idx="3">
                  <c:v>0.56000000000000005</c:v>
                </c:pt>
                <c:pt idx="4">
                  <c:v>0.73</c:v>
                </c:pt>
                <c:pt idx="5">
                  <c:v>0.72</c:v>
                </c:pt>
                <c:pt idx="6">
                  <c:v>0.75</c:v>
                </c:pt>
                <c:pt idx="7">
                  <c:v>0.79</c:v>
                </c:pt>
                <c:pt idx="8">
                  <c:v>0.82</c:v>
                </c:pt>
              </c:numCache>
            </c:numRef>
          </c:val>
        </c:ser>
        <c:ser>
          <c:idx val="2"/>
          <c:order val="2"/>
          <c:tx>
            <c:strRef>
              <c:f>Sheet1!$D$1</c:f>
              <c:strCache>
                <c:ptCount val="1"/>
                <c:pt idx="0">
                  <c:v>Germany</c:v>
                </c:pt>
              </c:strCache>
            </c:strRef>
          </c:tx>
          <c:spPr>
            <a:solidFill>
              <a:srgbClr val="FF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Shifting from interruptive to welcomed according to consumers</c:v>
                </c:pt>
                <c:pt idx="1">
                  <c:v>Is all about mobile and internet-connected devices [today]</c:v>
                </c:pt>
                <c:pt idx="2">
                  <c:v>Changing faster than any other business function</c:v>
                </c:pt>
                <c:pt idx="3">
                  <c:v>Has changed more in the past year than in the previous 5</c:v>
                </c:pt>
                <c:pt idx="4">
                  <c:v>Increasingly responsible for revenue contribution</c:v>
                </c:pt>
                <c:pt idx="5">
                  <c:v>Entirely different today than when I started my  career</c:v>
                </c:pt>
                <c:pt idx="6">
                  <c:v>Digital tools and proliferation of channels are fundamentally changing the nature of marketing</c:v>
                </c:pt>
                <c:pt idx="7">
                  <c:v>Increasingly permeating every aspect of consumers’ lives</c:v>
                </c:pt>
                <c:pt idx="8">
                  <c:v>Marketers need to be prepared to implement new technology to succeed</c:v>
                </c:pt>
              </c:strCache>
            </c:strRef>
          </c:cat>
          <c:val>
            <c:numRef>
              <c:f>Sheet1!$D$2:$D$10</c:f>
              <c:numCache>
                <c:formatCode>0%</c:formatCode>
                <c:ptCount val="9"/>
                <c:pt idx="0">
                  <c:v>0.34</c:v>
                </c:pt>
                <c:pt idx="1">
                  <c:v>0.53</c:v>
                </c:pt>
                <c:pt idx="2">
                  <c:v>0.55000000000000004</c:v>
                </c:pt>
                <c:pt idx="3">
                  <c:v>0.66</c:v>
                </c:pt>
                <c:pt idx="4">
                  <c:v>0.71</c:v>
                </c:pt>
                <c:pt idx="5">
                  <c:v>0.7</c:v>
                </c:pt>
                <c:pt idx="6">
                  <c:v>0.67</c:v>
                </c:pt>
                <c:pt idx="7">
                  <c:v>0.66</c:v>
                </c:pt>
                <c:pt idx="8">
                  <c:v>0.79</c:v>
                </c:pt>
              </c:numCache>
            </c:numRef>
          </c:val>
        </c:ser>
        <c:ser>
          <c:idx val="3"/>
          <c:order val="3"/>
          <c:tx>
            <c:strRef>
              <c:f>Sheet1!$E$1</c:f>
              <c:strCache>
                <c:ptCount val="1"/>
                <c:pt idx="0">
                  <c:v>United Kingdom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Shifting from interruptive to welcomed according to consumers</c:v>
                </c:pt>
                <c:pt idx="1">
                  <c:v>Is all about mobile and internet-connected devices [today]</c:v>
                </c:pt>
                <c:pt idx="2">
                  <c:v>Changing faster than any other business function</c:v>
                </c:pt>
                <c:pt idx="3">
                  <c:v>Has changed more in the past year than in the previous 5</c:v>
                </c:pt>
                <c:pt idx="4">
                  <c:v>Increasingly responsible for revenue contribution</c:v>
                </c:pt>
                <c:pt idx="5">
                  <c:v>Entirely different today than when I started my  career</c:v>
                </c:pt>
                <c:pt idx="6">
                  <c:v>Digital tools and proliferation of channels are fundamentally changing the nature of marketing</c:v>
                </c:pt>
                <c:pt idx="7">
                  <c:v>Increasingly permeating every aspect of consumers’ lives</c:v>
                </c:pt>
                <c:pt idx="8">
                  <c:v>Marketers need to be prepared to implement new technology to succeed</c:v>
                </c:pt>
              </c:strCache>
            </c:strRef>
          </c:cat>
          <c:val>
            <c:numRef>
              <c:f>Sheet1!$E$2:$E$10</c:f>
              <c:numCache>
                <c:formatCode>0%</c:formatCode>
                <c:ptCount val="9"/>
                <c:pt idx="0">
                  <c:v>0.4</c:v>
                </c:pt>
                <c:pt idx="1">
                  <c:v>0.54</c:v>
                </c:pt>
                <c:pt idx="2">
                  <c:v>0.54</c:v>
                </c:pt>
                <c:pt idx="3">
                  <c:v>0.53</c:v>
                </c:pt>
                <c:pt idx="4">
                  <c:v>0.64</c:v>
                </c:pt>
                <c:pt idx="5">
                  <c:v>0.7</c:v>
                </c:pt>
                <c:pt idx="6">
                  <c:v>0.71</c:v>
                </c:pt>
                <c:pt idx="7">
                  <c:v>0.71</c:v>
                </c:pt>
                <c:pt idx="8">
                  <c:v>0.73</c:v>
                </c:pt>
              </c:numCache>
            </c:numRef>
          </c:val>
        </c:ser>
        <c:dLbls>
          <c:showLegendKey val="0"/>
          <c:showVal val="0"/>
          <c:showCatName val="0"/>
          <c:showSerName val="0"/>
          <c:showPercent val="0"/>
          <c:showBubbleSize val="0"/>
        </c:dLbls>
        <c:gapWidth val="182"/>
        <c:axId val="452763064"/>
        <c:axId val="45275561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Base</c:v>
                      </c:pt>
                    </c:strCache>
                  </c:strRef>
                </c:tx>
                <c:spPr>
                  <a:solidFill>
                    <a:schemeClr val="accent1"/>
                  </a:solidFill>
                  <a:ln>
                    <a:noFill/>
                  </a:ln>
                  <a:effectLst/>
                </c:spPr>
                <c:invertIfNegative val="0"/>
                <c:cat>
                  <c:strRef>
                    <c:extLst>
                      <c:ext uri="{02D57815-91ED-43cb-92C2-25804820EDAC}">
                        <c15:formulaRef>
                          <c15:sqref>Sheet1!$A$2:$A$10</c15:sqref>
                        </c15:formulaRef>
                      </c:ext>
                    </c:extLst>
                    <c:strCache>
                      <c:ptCount val="9"/>
                      <c:pt idx="0">
                        <c:v>Shifting from interruptive to welcomed according to consumers</c:v>
                      </c:pt>
                      <c:pt idx="1">
                        <c:v>Is all about mobile and internet-connected devices [today]</c:v>
                      </c:pt>
                      <c:pt idx="2">
                        <c:v>Changing faster than any other business function</c:v>
                      </c:pt>
                      <c:pt idx="3">
                        <c:v>Has changed more in the past year than in the previous 5</c:v>
                      </c:pt>
                      <c:pt idx="4">
                        <c:v>Increasingly responsible for revenue contribution</c:v>
                      </c:pt>
                      <c:pt idx="5">
                        <c:v>Entirely different today than when I started my  career</c:v>
                      </c:pt>
                      <c:pt idx="6">
                        <c:v>Digital tools and proliferation of channels are fundamentally changing the nature of marketing</c:v>
                      </c:pt>
                      <c:pt idx="7">
                        <c:v>Increasingly permeating every aspect of consumers’ lives</c:v>
                      </c:pt>
                      <c:pt idx="8">
                        <c:v>Marketers need to be prepared to implement new technology to succeed</c:v>
                      </c:pt>
                    </c:strCache>
                  </c:strRef>
                </c:cat>
                <c:val>
                  <c:numRef>
                    <c:extLst>
                      <c:ext uri="{02D57815-91ED-43cb-92C2-25804820EDAC}">
                        <c15:formulaRef>
                          <c15:sqref>Sheet1!$B$2:$B$10</c15:sqref>
                        </c15:formulaRef>
                      </c:ext>
                    </c:extLst>
                    <c:numCache>
                      <c:formatCode>0%</c:formatCode>
                      <c:ptCount val="9"/>
                      <c:pt idx="0">
                        <c:v>0.39</c:v>
                      </c:pt>
                      <c:pt idx="1">
                        <c:v>0.52</c:v>
                      </c:pt>
                      <c:pt idx="2">
                        <c:v>0.55000000000000004</c:v>
                      </c:pt>
                      <c:pt idx="3">
                        <c:v>0.57999999999999996</c:v>
                      </c:pt>
                      <c:pt idx="4">
                        <c:v>0.69</c:v>
                      </c:pt>
                      <c:pt idx="5">
                        <c:v>0.7</c:v>
                      </c:pt>
                      <c:pt idx="6">
                        <c:v>0.71</c:v>
                      </c:pt>
                      <c:pt idx="7">
                        <c:v>0.72</c:v>
                      </c:pt>
                      <c:pt idx="8">
                        <c:v>0.78</c:v>
                      </c:pt>
                    </c:numCache>
                  </c:numRef>
                </c:val>
              </c15:ser>
            </c15:filteredBarSeries>
          </c:ext>
        </c:extLst>
      </c:barChart>
      <c:catAx>
        <c:axId val="452763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55616"/>
        <c:crosses val="autoZero"/>
        <c:auto val="1"/>
        <c:lblAlgn val="ctr"/>
        <c:lblOffset val="100"/>
        <c:noMultiLvlLbl val="0"/>
      </c:catAx>
      <c:valAx>
        <c:axId val="452755616"/>
        <c:scaling>
          <c:orientation val="minMax"/>
        </c:scaling>
        <c:delete val="1"/>
        <c:axPos val="b"/>
        <c:numFmt formatCode="0%" sourceLinked="1"/>
        <c:majorTickMark val="none"/>
        <c:minorTickMark val="none"/>
        <c:tickLblPos val="nextTo"/>
        <c:crossAx val="452763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Sheet1!$C$1</c:f>
              <c:strCache>
                <c:ptCount val="1"/>
                <c:pt idx="0">
                  <c:v>France</c:v>
                </c:pt>
              </c:strCache>
            </c:strRef>
          </c:tx>
          <c:spPr>
            <a:solidFill>
              <a:srgbClr val="66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intimidated by marketers with more advanced digital marketing skills</c:v>
                </c:pt>
                <c:pt idx="1">
                  <c:v>I worry about my ability to keep up with new technology</c:v>
                </c:pt>
                <c:pt idx="2">
                  <c:v>I primarily rely on my intuition when making decisions about marketing strategies</c:v>
                </c:pt>
                <c:pt idx="3">
                  <c:v>I primarily rely on data when making decisions about marketing strategies</c:v>
                </c:pt>
                <c:pt idx="4">
                  <c:v>I am proud to introduce myself as a marketer</c:v>
                </c:pt>
                <c:pt idx="5">
                  <c:v>I am very happy in my career as a marketer</c:v>
                </c:pt>
                <c:pt idx="6">
                  <c:v>I am prepared to implement the latest technology into everything I do as a marketer</c:v>
                </c:pt>
                <c:pt idx="7">
                  <c:v>I feel I have all the necessary skills to perform my job successfully</c:v>
                </c:pt>
              </c:strCache>
            </c:strRef>
          </c:cat>
          <c:val>
            <c:numRef>
              <c:f>Sheet1!$C$2:$C$9</c:f>
              <c:numCache>
                <c:formatCode>0%</c:formatCode>
                <c:ptCount val="8"/>
                <c:pt idx="0">
                  <c:v>0.23</c:v>
                </c:pt>
                <c:pt idx="1">
                  <c:v>0.36</c:v>
                </c:pt>
                <c:pt idx="2">
                  <c:v>0.44</c:v>
                </c:pt>
                <c:pt idx="3">
                  <c:v>0.55000000000000004</c:v>
                </c:pt>
                <c:pt idx="4">
                  <c:v>0.53</c:v>
                </c:pt>
                <c:pt idx="5">
                  <c:v>0.63</c:v>
                </c:pt>
                <c:pt idx="6">
                  <c:v>0.68</c:v>
                </c:pt>
                <c:pt idx="7">
                  <c:v>0.68</c:v>
                </c:pt>
              </c:numCache>
            </c:numRef>
          </c:val>
        </c:ser>
        <c:ser>
          <c:idx val="2"/>
          <c:order val="2"/>
          <c:tx>
            <c:strRef>
              <c:f>Sheet1!$D$1</c:f>
              <c:strCache>
                <c:ptCount val="1"/>
                <c:pt idx="0">
                  <c:v>Germany</c:v>
                </c:pt>
              </c:strCache>
            </c:strRef>
          </c:tx>
          <c:spPr>
            <a:solidFill>
              <a:srgbClr val="FF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intimidated by marketers with more advanced digital marketing skills</c:v>
                </c:pt>
                <c:pt idx="1">
                  <c:v>I worry about my ability to keep up with new technology</c:v>
                </c:pt>
                <c:pt idx="2">
                  <c:v>I primarily rely on my intuition when making decisions about marketing strategies</c:v>
                </c:pt>
                <c:pt idx="3">
                  <c:v>I primarily rely on data when making decisions about marketing strategies</c:v>
                </c:pt>
                <c:pt idx="4">
                  <c:v>I am proud to introduce myself as a marketer</c:v>
                </c:pt>
                <c:pt idx="5">
                  <c:v>I am very happy in my career as a marketer</c:v>
                </c:pt>
                <c:pt idx="6">
                  <c:v>I am prepared to implement the latest technology into everything I do as a marketer</c:v>
                </c:pt>
                <c:pt idx="7">
                  <c:v>I feel I have all the necessary skills to perform my job successfully</c:v>
                </c:pt>
              </c:strCache>
            </c:strRef>
          </c:cat>
          <c:val>
            <c:numRef>
              <c:f>Sheet1!$D$2:$D$9</c:f>
              <c:numCache>
                <c:formatCode>0%</c:formatCode>
                <c:ptCount val="8"/>
                <c:pt idx="0">
                  <c:v>0.17</c:v>
                </c:pt>
                <c:pt idx="1">
                  <c:v>0.21</c:v>
                </c:pt>
                <c:pt idx="2">
                  <c:v>0.42</c:v>
                </c:pt>
                <c:pt idx="3">
                  <c:v>0.37</c:v>
                </c:pt>
                <c:pt idx="4">
                  <c:v>0.5</c:v>
                </c:pt>
                <c:pt idx="5">
                  <c:v>0.67</c:v>
                </c:pt>
                <c:pt idx="6">
                  <c:v>0.67</c:v>
                </c:pt>
                <c:pt idx="7">
                  <c:v>0.67</c:v>
                </c:pt>
              </c:numCache>
            </c:numRef>
          </c:val>
        </c:ser>
        <c:ser>
          <c:idx val="3"/>
          <c:order val="3"/>
          <c:tx>
            <c:strRef>
              <c:f>Sheet1!$E$1</c:f>
              <c:strCache>
                <c:ptCount val="1"/>
                <c:pt idx="0">
                  <c:v>United Kingdom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feel intimidated by marketers with more advanced digital marketing skills</c:v>
                </c:pt>
                <c:pt idx="1">
                  <c:v>I worry about my ability to keep up with new technology</c:v>
                </c:pt>
                <c:pt idx="2">
                  <c:v>I primarily rely on my intuition when making decisions about marketing strategies</c:v>
                </c:pt>
                <c:pt idx="3">
                  <c:v>I primarily rely on data when making decisions about marketing strategies</c:v>
                </c:pt>
                <c:pt idx="4">
                  <c:v>I am proud to introduce myself as a marketer</c:v>
                </c:pt>
                <c:pt idx="5">
                  <c:v>I am very happy in my career as a marketer</c:v>
                </c:pt>
                <c:pt idx="6">
                  <c:v>I am prepared to implement the latest technology into everything I do as a marketer</c:v>
                </c:pt>
                <c:pt idx="7">
                  <c:v>I feel I have all the necessary skills to perform my job successfully</c:v>
                </c:pt>
              </c:strCache>
            </c:strRef>
          </c:cat>
          <c:val>
            <c:numRef>
              <c:f>Sheet1!$E$2:$E$9</c:f>
              <c:numCache>
                <c:formatCode>0%</c:formatCode>
                <c:ptCount val="8"/>
                <c:pt idx="0">
                  <c:v>0.31</c:v>
                </c:pt>
                <c:pt idx="1">
                  <c:v>0.33</c:v>
                </c:pt>
                <c:pt idx="2">
                  <c:v>0.5</c:v>
                </c:pt>
                <c:pt idx="3">
                  <c:v>0.47</c:v>
                </c:pt>
                <c:pt idx="4">
                  <c:v>0.53</c:v>
                </c:pt>
                <c:pt idx="5">
                  <c:v>0.55000000000000004</c:v>
                </c:pt>
                <c:pt idx="6">
                  <c:v>0.57999999999999996</c:v>
                </c:pt>
                <c:pt idx="7">
                  <c:v>0.61</c:v>
                </c:pt>
              </c:numCache>
            </c:numRef>
          </c:val>
        </c:ser>
        <c:dLbls>
          <c:showLegendKey val="0"/>
          <c:showVal val="0"/>
          <c:showCatName val="0"/>
          <c:showSerName val="0"/>
          <c:showPercent val="0"/>
          <c:showBubbleSize val="0"/>
        </c:dLbls>
        <c:gapWidth val="182"/>
        <c:axId val="452761104"/>
        <c:axId val="45276384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Base</c:v>
                      </c:pt>
                    </c:strCache>
                  </c:strRef>
                </c:tx>
                <c:spPr>
                  <a:solidFill>
                    <a:schemeClr val="accent1"/>
                  </a:solidFill>
                  <a:ln>
                    <a:noFill/>
                  </a:ln>
                  <a:effectLst/>
                </c:spPr>
                <c:invertIfNegative val="0"/>
                <c:cat>
                  <c:strRef>
                    <c:extLst>
                      <c:ext uri="{02D57815-91ED-43cb-92C2-25804820EDAC}">
                        <c15:formulaRef>
                          <c15:sqref>Sheet1!$A$2:$A$9</c15:sqref>
                        </c15:formulaRef>
                      </c:ext>
                    </c:extLst>
                    <c:strCache>
                      <c:ptCount val="8"/>
                      <c:pt idx="0">
                        <c:v>I feel intimidated by marketers with more advanced digital marketing skills</c:v>
                      </c:pt>
                      <c:pt idx="1">
                        <c:v>I worry about my ability to keep up with new technology</c:v>
                      </c:pt>
                      <c:pt idx="2">
                        <c:v>I primarily rely on my intuition when making decisions about marketing strategies</c:v>
                      </c:pt>
                      <c:pt idx="3">
                        <c:v>I primarily rely on data when making decisions about marketing strategies</c:v>
                      </c:pt>
                      <c:pt idx="4">
                        <c:v>I am proud to introduce myself as a marketer</c:v>
                      </c:pt>
                      <c:pt idx="5">
                        <c:v>I am very happy in my career as a marketer</c:v>
                      </c:pt>
                      <c:pt idx="6">
                        <c:v>I am prepared to implement the latest technology into everything I do as a marketer</c:v>
                      </c:pt>
                      <c:pt idx="7">
                        <c:v>I feel I have all the necessary skills to perform my job successfully</c:v>
                      </c:pt>
                    </c:strCache>
                  </c:strRef>
                </c:cat>
                <c:val>
                  <c:numRef>
                    <c:extLst>
                      <c:ext uri="{02D57815-91ED-43cb-92C2-25804820EDAC}">
                        <c15:formulaRef>
                          <c15:sqref>Sheet1!$B$2:$B$9</c15:sqref>
                        </c15:formulaRef>
                      </c:ext>
                    </c:extLst>
                    <c:numCache>
                      <c:formatCode>0%</c:formatCode>
                      <c:ptCount val="8"/>
                      <c:pt idx="0">
                        <c:v>0.24</c:v>
                      </c:pt>
                      <c:pt idx="1">
                        <c:v>0.3</c:v>
                      </c:pt>
                      <c:pt idx="2">
                        <c:v>0.45</c:v>
                      </c:pt>
                      <c:pt idx="3">
                        <c:v>0.47</c:v>
                      </c:pt>
                      <c:pt idx="4">
                        <c:v>0.52</c:v>
                      </c:pt>
                      <c:pt idx="5">
                        <c:v>0.61</c:v>
                      </c:pt>
                      <c:pt idx="6">
                        <c:v>0.64</c:v>
                      </c:pt>
                      <c:pt idx="7">
                        <c:v>0.65</c:v>
                      </c:pt>
                    </c:numCache>
                  </c:numRef>
                </c:val>
              </c15:ser>
            </c15:filteredBarSeries>
          </c:ext>
        </c:extLst>
      </c:barChart>
      <c:catAx>
        <c:axId val="452761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63848"/>
        <c:crosses val="autoZero"/>
        <c:auto val="1"/>
        <c:lblAlgn val="ctr"/>
        <c:lblOffset val="100"/>
        <c:noMultiLvlLbl val="0"/>
      </c:catAx>
      <c:valAx>
        <c:axId val="452763848"/>
        <c:scaling>
          <c:orientation val="minMax"/>
        </c:scaling>
        <c:delete val="1"/>
        <c:axPos val="b"/>
        <c:numFmt formatCode="0%" sourceLinked="1"/>
        <c:majorTickMark val="none"/>
        <c:minorTickMark val="none"/>
        <c:tickLblPos val="nextTo"/>
        <c:crossAx val="452761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Sheet1!$C$1</c:f>
              <c:strCache>
                <c:ptCount val="1"/>
                <c:pt idx="0">
                  <c:v>France</c:v>
                </c:pt>
              </c:strCache>
            </c:strRef>
          </c:tx>
          <c:spPr>
            <a:solidFill>
              <a:srgbClr val="66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5"/>
                <c:pt idx="0">
                  <c:v>Marketers need to embrace ‘hyper-personalization’ </c:v>
                </c:pt>
                <c:pt idx="1">
                  <c:v>Capturing and applying data to inform and drive marketing activities is the new reality</c:v>
                </c:pt>
                <c:pt idx="2">
                  <c:v>Traditional marketing is more about driving brand awareness, brand differentiation, &amp; creating demand</c:v>
                </c:pt>
                <c:pt idx="3">
                  <c:v>Digital marketing is more about driving and rewarding engagement</c:v>
                </c:pt>
                <c:pt idx="4">
                  <c:v>Internet-connected devices enable marketing to permeate every aspect of consumer life</c:v>
                </c:pt>
              </c:strCache>
            </c:strRef>
          </c:cat>
          <c:val>
            <c:numRef>
              <c:f>Sheet1!$C$2:$C$15</c:f>
              <c:numCache>
                <c:formatCode>0%</c:formatCode>
                <c:ptCount val="5"/>
                <c:pt idx="0">
                  <c:v>0.69</c:v>
                </c:pt>
                <c:pt idx="1">
                  <c:v>0.62</c:v>
                </c:pt>
                <c:pt idx="2">
                  <c:v>0.6</c:v>
                </c:pt>
                <c:pt idx="3">
                  <c:v>0.63</c:v>
                </c:pt>
                <c:pt idx="4">
                  <c:v>0.7</c:v>
                </c:pt>
              </c:numCache>
            </c:numRef>
          </c:val>
        </c:ser>
        <c:ser>
          <c:idx val="2"/>
          <c:order val="2"/>
          <c:tx>
            <c:strRef>
              <c:f>Sheet1!$D$1</c:f>
              <c:strCache>
                <c:ptCount val="1"/>
                <c:pt idx="0">
                  <c:v>Germany</c:v>
                </c:pt>
              </c:strCache>
            </c:strRef>
          </c:tx>
          <c:spPr>
            <a:solidFill>
              <a:srgbClr val="FF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5"/>
                <c:pt idx="0">
                  <c:v>Marketers need to embrace ‘hyper-personalization’ </c:v>
                </c:pt>
                <c:pt idx="1">
                  <c:v>Capturing and applying data to inform and drive marketing activities is the new reality</c:v>
                </c:pt>
                <c:pt idx="2">
                  <c:v>Traditional marketing is more about driving brand awareness, brand differentiation, &amp; creating demand</c:v>
                </c:pt>
                <c:pt idx="3">
                  <c:v>Digital marketing is more about driving and rewarding engagement</c:v>
                </c:pt>
                <c:pt idx="4">
                  <c:v>Internet-connected devices enable marketing to permeate every aspect of consumer life</c:v>
                </c:pt>
              </c:strCache>
            </c:strRef>
          </c:cat>
          <c:val>
            <c:numRef>
              <c:f>Sheet1!$D$2:$D$15</c:f>
              <c:numCache>
                <c:formatCode>0%</c:formatCode>
                <c:ptCount val="5"/>
                <c:pt idx="0">
                  <c:v>0.52</c:v>
                </c:pt>
                <c:pt idx="1">
                  <c:v>0.6</c:v>
                </c:pt>
                <c:pt idx="2">
                  <c:v>0.6</c:v>
                </c:pt>
                <c:pt idx="3">
                  <c:v>0.63</c:v>
                </c:pt>
                <c:pt idx="4">
                  <c:v>0.68</c:v>
                </c:pt>
              </c:numCache>
            </c:numRef>
          </c:val>
        </c:ser>
        <c:ser>
          <c:idx val="3"/>
          <c:order val="3"/>
          <c:tx>
            <c:strRef>
              <c:f>Sheet1!$E$1</c:f>
              <c:strCache>
                <c:ptCount val="1"/>
                <c:pt idx="0">
                  <c:v>United Kingdom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5"/>
                <c:pt idx="0">
                  <c:v>Marketers need to embrace ‘hyper-personalization’ </c:v>
                </c:pt>
                <c:pt idx="1">
                  <c:v>Capturing and applying data to inform and drive marketing activities is the new reality</c:v>
                </c:pt>
                <c:pt idx="2">
                  <c:v>Traditional marketing is more about driving brand awareness, brand differentiation, &amp; creating demand</c:v>
                </c:pt>
                <c:pt idx="3">
                  <c:v>Digital marketing is more about driving and rewarding engagement</c:v>
                </c:pt>
                <c:pt idx="4">
                  <c:v>Internet-connected devices enable marketing to permeate every aspect of consumer life</c:v>
                </c:pt>
              </c:strCache>
            </c:strRef>
          </c:cat>
          <c:val>
            <c:numRef>
              <c:f>Sheet1!$E$2:$E$15</c:f>
              <c:numCache>
                <c:formatCode>0%</c:formatCode>
                <c:ptCount val="5"/>
                <c:pt idx="0">
                  <c:v>0.6</c:v>
                </c:pt>
                <c:pt idx="1">
                  <c:v>0.57999999999999996</c:v>
                </c:pt>
                <c:pt idx="2">
                  <c:v>0.63</c:v>
                </c:pt>
                <c:pt idx="3">
                  <c:v>0.6</c:v>
                </c:pt>
                <c:pt idx="4">
                  <c:v>0.7</c:v>
                </c:pt>
              </c:numCache>
            </c:numRef>
          </c:val>
        </c:ser>
        <c:dLbls>
          <c:showLegendKey val="0"/>
          <c:showVal val="0"/>
          <c:showCatName val="0"/>
          <c:showSerName val="0"/>
          <c:showPercent val="0"/>
          <c:showBubbleSize val="0"/>
        </c:dLbls>
        <c:gapWidth val="182"/>
        <c:axId val="452754440"/>
        <c:axId val="45275836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Base</c:v>
                      </c:pt>
                    </c:strCache>
                  </c:strRef>
                </c:tx>
                <c:spPr>
                  <a:solidFill>
                    <a:schemeClr val="accent1"/>
                  </a:solidFill>
                  <a:ln>
                    <a:noFill/>
                  </a:ln>
                  <a:effectLst/>
                </c:spPr>
                <c:invertIfNegative val="0"/>
                <c:cat>
                  <c:strRef>
                    <c:extLst>
                      <c:ext uri="{02D57815-91ED-43cb-92C2-25804820EDAC}">
                        <c15:formulaRef>
                          <c15:sqref>Sheet1!$A$2:$A$15</c15:sqref>
                        </c15:formulaRef>
                      </c:ext>
                    </c:extLst>
                    <c:strCache>
                      <c:ptCount val="5"/>
                      <c:pt idx="0">
                        <c:v>Marketers need to embrace ‘hyper-personalization’ </c:v>
                      </c:pt>
                      <c:pt idx="1">
                        <c:v>Capturing and applying data to inform and drive marketing activities is the new reality</c:v>
                      </c:pt>
                      <c:pt idx="2">
                        <c:v>Traditional marketing is more about driving brand awareness, brand differentiation, &amp; creating demand</c:v>
                      </c:pt>
                      <c:pt idx="3">
                        <c:v>Digital marketing is more about driving and rewarding engagement</c:v>
                      </c:pt>
                      <c:pt idx="4">
                        <c:v>Internet-connected devices enable marketing to permeate every aspect of consumer life</c:v>
                      </c:pt>
                    </c:strCache>
                  </c:strRef>
                </c:cat>
                <c:val>
                  <c:numRef>
                    <c:extLst>
                      <c:ext uri="{02D57815-91ED-43cb-92C2-25804820EDAC}">
                        <c15:formulaRef>
                          <c15:sqref>Sheet1!$B$2:$B$15</c15:sqref>
                        </c15:formulaRef>
                      </c:ext>
                    </c:extLst>
                    <c:numCache>
                      <c:formatCode>0%</c:formatCode>
                      <c:ptCount val="5"/>
                      <c:pt idx="0">
                        <c:v>0.6</c:v>
                      </c:pt>
                      <c:pt idx="1">
                        <c:v>0.6</c:v>
                      </c:pt>
                      <c:pt idx="2">
                        <c:v>0.61</c:v>
                      </c:pt>
                      <c:pt idx="3">
                        <c:v>0.62</c:v>
                      </c:pt>
                      <c:pt idx="4">
                        <c:v>0.69</c:v>
                      </c:pt>
                    </c:numCache>
                  </c:numRef>
                </c:val>
              </c15:ser>
            </c15:filteredBarSeries>
          </c:ext>
        </c:extLst>
      </c:barChart>
      <c:catAx>
        <c:axId val="452754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58360"/>
        <c:crosses val="autoZero"/>
        <c:auto val="1"/>
        <c:lblAlgn val="ctr"/>
        <c:lblOffset val="100"/>
        <c:noMultiLvlLbl val="0"/>
      </c:catAx>
      <c:valAx>
        <c:axId val="452758360"/>
        <c:scaling>
          <c:orientation val="minMax"/>
        </c:scaling>
        <c:delete val="1"/>
        <c:axPos val="b"/>
        <c:numFmt formatCode="0%" sourceLinked="1"/>
        <c:majorTickMark val="none"/>
        <c:minorTickMark val="none"/>
        <c:tickLblPos val="nextTo"/>
        <c:crossAx val="452754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Sheet1!$C$1</c:f>
              <c:strCache>
                <c:ptCount val="1"/>
                <c:pt idx="0">
                  <c:v>France</c:v>
                </c:pt>
              </c:strCache>
            </c:strRef>
          </c:tx>
          <c:spPr>
            <a:solidFill>
              <a:srgbClr val="66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5"/>
                <c:pt idx="0">
                  <c:v>Marketers need to be more data-focused to succeed</c:v>
                </c:pt>
                <c:pt idx="1">
                  <c:v>We won’t succeed unless we have a successful digital marketing approach</c:v>
                </c:pt>
                <c:pt idx="2">
                  <c:v>It is critical for marketers to become skilled in mobile</c:v>
                </c:pt>
                <c:pt idx="3">
                  <c:v>The younger generation of marketers brings greater understanding of social and mobile marketing</c:v>
                </c:pt>
                <c:pt idx="4">
                  <c:v>Marketers are expected to adapt to tech advancements to keep pace with the industry</c:v>
                </c:pt>
              </c:strCache>
            </c:strRef>
          </c:cat>
          <c:val>
            <c:numRef>
              <c:f>Sheet1!$C$2:$C$12</c:f>
              <c:numCache>
                <c:formatCode>0%</c:formatCode>
                <c:ptCount val="5"/>
                <c:pt idx="0">
                  <c:v>0.67</c:v>
                </c:pt>
                <c:pt idx="1">
                  <c:v>0.63</c:v>
                </c:pt>
                <c:pt idx="2">
                  <c:v>0.77</c:v>
                </c:pt>
                <c:pt idx="3">
                  <c:v>0.68</c:v>
                </c:pt>
                <c:pt idx="4">
                  <c:v>0.77</c:v>
                </c:pt>
              </c:numCache>
            </c:numRef>
          </c:val>
        </c:ser>
        <c:ser>
          <c:idx val="2"/>
          <c:order val="2"/>
          <c:tx>
            <c:strRef>
              <c:f>Sheet1!$D$1</c:f>
              <c:strCache>
                <c:ptCount val="1"/>
                <c:pt idx="0">
                  <c:v>Germany</c:v>
                </c:pt>
              </c:strCache>
            </c:strRef>
          </c:tx>
          <c:spPr>
            <a:solidFill>
              <a:srgbClr val="FF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5"/>
                <c:pt idx="0">
                  <c:v>Marketers need to be more data-focused to succeed</c:v>
                </c:pt>
                <c:pt idx="1">
                  <c:v>We won’t succeed unless we have a successful digital marketing approach</c:v>
                </c:pt>
                <c:pt idx="2">
                  <c:v>It is critical for marketers to become skilled in mobile</c:v>
                </c:pt>
                <c:pt idx="3">
                  <c:v>The younger generation of marketers brings greater understanding of social and mobile marketing</c:v>
                </c:pt>
                <c:pt idx="4">
                  <c:v>Marketers are expected to adapt to tech advancements to keep pace with the industry</c:v>
                </c:pt>
              </c:strCache>
            </c:strRef>
          </c:cat>
          <c:val>
            <c:numRef>
              <c:f>Sheet1!$D$2:$D$12</c:f>
              <c:numCache>
                <c:formatCode>0%</c:formatCode>
                <c:ptCount val="5"/>
                <c:pt idx="0">
                  <c:v>0.55000000000000004</c:v>
                </c:pt>
                <c:pt idx="1">
                  <c:v>0.62</c:v>
                </c:pt>
                <c:pt idx="2">
                  <c:v>0.69</c:v>
                </c:pt>
                <c:pt idx="3">
                  <c:v>0.73</c:v>
                </c:pt>
                <c:pt idx="4">
                  <c:v>0.73</c:v>
                </c:pt>
              </c:numCache>
            </c:numRef>
          </c:val>
        </c:ser>
        <c:ser>
          <c:idx val="3"/>
          <c:order val="3"/>
          <c:tx>
            <c:strRef>
              <c:f>Sheet1!$E$1</c:f>
              <c:strCache>
                <c:ptCount val="1"/>
                <c:pt idx="0">
                  <c:v>United Kingdom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5"/>
                <c:pt idx="0">
                  <c:v>Marketers need to be more data-focused to succeed</c:v>
                </c:pt>
                <c:pt idx="1">
                  <c:v>We won’t succeed unless we have a successful digital marketing approach</c:v>
                </c:pt>
                <c:pt idx="2">
                  <c:v>It is critical for marketers to become skilled in mobile</c:v>
                </c:pt>
                <c:pt idx="3">
                  <c:v>The younger generation of marketers brings greater understanding of social and mobile marketing</c:v>
                </c:pt>
                <c:pt idx="4">
                  <c:v>Marketers are expected to adapt to tech advancements to keep pace with the industry</c:v>
                </c:pt>
              </c:strCache>
            </c:strRef>
          </c:cat>
          <c:val>
            <c:numRef>
              <c:f>Sheet1!$E$2:$E$12</c:f>
              <c:numCache>
                <c:formatCode>0%</c:formatCode>
                <c:ptCount val="5"/>
                <c:pt idx="0">
                  <c:v>0.53</c:v>
                </c:pt>
                <c:pt idx="1">
                  <c:v>0.6</c:v>
                </c:pt>
                <c:pt idx="2">
                  <c:v>0.63</c:v>
                </c:pt>
                <c:pt idx="3">
                  <c:v>0.7</c:v>
                </c:pt>
                <c:pt idx="4">
                  <c:v>0.73</c:v>
                </c:pt>
              </c:numCache>
            </c:numRef>
          </c:val>
        </c:ser>
        <c:dLbls>
          <c:showLegendKey val="0"/>
          <c:showVal val="0"/>
          <c:showCatName val="0"/>
          <c:showSerName val="0"/>
          <c:showPercent val="0"/>
          <c:showBubbleSize val="0"/>
        </c:dLbls>
        <c:gapWidth val="182"/>
        <c:axId val="452759144"/>
        <c:axId val="452752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Base</c:v>
                      </c:pt>
                    </c:strCache>
                  </c:strRef>
                </c:tx>
                <c:spPr>
                  <a:solidFill>
                    <a:schemeClr val="accent1"/>
                  </a:solidFill>
                  <a:ln>
                    <a:noFill/>
                  </a:ln>
                  <a:effectLst/>
                </c:spPr>
                <c:invertIfNegative val="0"/>
                <c:cat>
                  <c:strRef>
                    <c:extLst>
                      <c:ext uri="{02D57815-91ED-43cb-92C2-25804820EDAC}">
                        <c15:formulaRef>
                          <c15:sqref>Sheet1!$A$2:$A$12</c15:sqref>
                        </c15:formulaRef>
                      </c:ext>
                    </c:extLst>
                    <c:strCache>
                      <c:ptCount val="5"/>
                      <c:pt idx="0">
                        <c:v>Marketers need to be more data-focused to succeed</c:v>
                      </c:pt>
                      <c:pt idx="1">
                        <c:v>We won’t succeed unless we have a successful digital marketing approach</c:v>
                      </c:pt>
                      <c:pt idx="2">
                        <c:v>It is critical for marketers to become skilled in mobile</c:v>
                      </c:pt>
                      <c:pt idx="3">
                        <c:v>The younger generation of marketers brings greater understanding of social and mobile marketing</c:v>
                      </c:pt>
                      <c:pt idx="4">
                        <c:v>Marketers are expected to adapt to tech advancements to keep pace with the industry</c:v>
                      </c:pt>
                    </c:strCache>
                  </c:strRef>
                </c:cat>
                <c:val>
                  <c:numRef>
                    <c:extLst>
                      <c:ext uri="{02D57815-91ED-43cb-92C2-25804820EDAC}">
                        <c15:formulaRef>
                          <c15:sqref>Sheet1!$B$2:$B$12</c15:sqref>
                        </c15:formulaRef>
                      </c:ext>
                    </c:extLst>
                    <c:numCache>
                      <c:formatCode>0%</c:formatCode>
                      <c:ptCount val="5"/>
                      <c:pt idx="0">
                        <c:v>0.57999999999999996</c:v>
                      </c:pt>
                      <c:pt idx="1">
                        <c:v>0.61</c:v>
                      </c:pt>
                      <c:pt idx="2">
                        <c:v>0.7</c:v>
                      </c:pt>
                      <c:pt idx="3">
                        <c:v>0.7</c:v>
                      </c:pt>
                      <c:pt idx="4">
                        <c:v>0.74</c:v>
                      </c:pt>
                    </c:numCache>
                  </c:numRef>
                </c:val>
              </c15:ser>
            </c15:filteredBarSeries>
          </c:ext>
        </c:extLst>
      </c:barChart>
      <c:catAx>
        <c:axId val="452759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52480"/>
        <c:crosses val="autoZero"/>
        <c:auto val="1"/>
        <c:lblAlgn val="ctr"/>
        <c:lblOffset val="100"/>
        <c:noMultiLvlLbl val="0"/>
      </c:catAx>
      <c:valAx>
        <c:axId val="452752480"/>
        <c:scaling>
          <c:orientation val="minMax"/>
        </c:scaling>
        <c:delete val="1"/>
        <c:axPos val="b"/>
        <c:numFmt formatCode="0%" sourceLinked="1"/>
        <c:majorTickMark val="none"/>
        <c:minorTickMark val="none"/>
        <c:tickLblPos val="nextTo"/>
        <c:crossAx val="452759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189818209400519E-2"/>
          <c:y val="7.5258843012818891E-2"/>
          <c:w val="0.889620363581199"/>
          <c:h val="0.889620363581199"/>
        </c:manualLayout>
      </c:layout>
      <c:doughnutChart>
        <c:varyColors val="1"/>
        <c:ser>
          <c:idx val="0"/>
          <c:order val="0"/>
          <c:tx>
            <c:strRef>
              <c:f>Sheet1!$B$1</c:f>
              <c:strCache>
                <c:ptCount val="1"/>
                <c:pt idx="0">
                  <c:v>Total</c:v>
                </c:pt>
              </c:strCache>
            </c:strRef>
          </c:tx>
          <c:spPr>
            <a:ln w="28575">
              <a:solidFill>
                <a:schemeClr val="bg1"/>
              </a:solidFill>
            </a:ln>
          </c:spPr>
          <c:dPt>
            <c:idx val="0"/>
            <c:bubble3D val="0"/>
            <c:spPr>
              <a:solidFill>
                <a:srgbClr val="547BC5"/>
              </a:solidFill>
              <a:ln w="28575">
                <a:solidFill>
                  <a:schemeClr val="bg1"/>
                </a:solidFill>
              </a:ln>
            </c:spPr>
          </c:dPt>
          <c:dPt>
            <c:idx val="1"/>
            <c:bubble3D val="0"/>
            <c:spPr>
              <a:solidFill>
                <a:srgbClr val="8E0000">
                  <a:lumMod val="20000"/>
                  <a:lumOff val="80000"/>
                </a:srgbClr>
              </a:solidFill>
              <a:ln w="28575">
                <a:noFill/>
              </a:ln>
            </c:spPr>
          </c:dPt>
          <c:dPt>
            <c:idx val="2"/>
            <c:bubble3D val="0"/>
            <c:spPr>
              <a:solidFill>
                <a:srgbClr val="FFFFFF">
                  <a:lumMod val="85000"/>
                </a:srgbClr>
              </a:solidFill>
              <a:ln w="28575">
                <a:noFill/>
              </a:ln>
            </c:spPr>
          </c:dPt>
          <c:dLbls>
            <c:delete val="1"/>
          </c:dLbls>
          <c:cat>
            <c:strRef>
              <c:f>Sheet1!$A$2:$A$4</c:f>
              <c:strCache>
                <c:ptCount val="3"/>
                <c:pt idx="0">
                  <c:v>Increased in influence</c:v>
                </c:pt>
                <c:pt idx="1">
                  <c:v>Decreased in influence</c:v>
                </c:pt>
                <c:pt idx="2">
                  <c:v>Remained unchanged</c:v>
                </c:pt>
              </c:strCache>
            </c:strRef>
          </c:cat>
          <c:val>
            <c:numRef>
              <c:f>Sheet1!$B$2:$B$4</c:f>
              <c:numCache>
                <c:formatCode>0%</c:formatCode>
                <c:ptCount val="3"/>
                <c:pt idx="0">
                  <c:v>0.72540000000000004</c:v>
                </c:pt>
                <c:pt idx="1">
                  <c:v>5.9499999999999997E-2</c:v>
                </c:pt>
                <c:pt idx="2">
                  <c:v>0.21510000000000001</c:v>
                </c:pt>
              </c:numCache>
            </c:numRef>
          </c:val>
        </c:ser>
        <c:dLbls>
          <c:showLegendKey val="0"/>
          <c:showVal val="1"/>
          <c:showCatName val="0"/>
          <c:showSerName val="0"/>
          <c:showPercent val="0"/>
          <c:showBubbleSize val="0"/>
          <c:showLeaderLines val="1"/>
        </c:dLbls>
        <c:firstSliceAng val="93"/>
        <c:holeSize val="65"/>
      </c:doughnutChart>
    </c:plotArea>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Sheet1!$C$1</c:f>
              <c:strCache>
                <c:ptCount val="1"/>
                <c:pt idx="0">
                  <c:v>France</c:v>
                </c:pt>
              </c:strCache>
            </c:strRef>
          </c:tx>
          <c:dPt>
            <c:idx val="0"/>
            <c:bubble3D val="0"/>
            <c:spPr>
              <a:solidFill>
                <a:srgbClr val="FFBB00"/>
              </a:solidFill>
              <a:ln w="19050">
                <a:solidFill>
                  <a:schemeClr val="lt1"/>
                </a:solidFill>
              </a:ln>
              <a:effectLst/>
            </c:spPr>
          </c:dPt>
          <c:dPt>
            <c:idx val="1"/>
            <c:bubble3D val="0"/>
            <c:spPr>
              <a:solidFill>
                <a:srgbClr val="BED200"/>
              </a:solidFill>
              <a:ln w="19050">
                <a:solidFill>
                  <a:schemeClr val="lt1"/>
                </a:solidFill>
              </a:ln>
              <a:effectLst/>
            </c:spPr>
          </c:dPt>
          <c:dPt>
            <c:idx val="2"/>
            <c:bubble3D val="0"/>
            <c:spPr>
              <a:solidFill>
                <a:srgbClr val="66CCCC"/>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85000"/>
                </a:schemeClr>
              </a:solidFill>
              <a:ln w="19050">
                <a:solidFill>
                  <a:schemeClr val="lt1"/>
                </a:solidFill>
              </a:ln>
              <a:effectLst/>
            </c:spPr>
          </c:dPt>
          <c:dLbls>
            <c:dLbl>
              <c:idx val="4"/>
              <c:tx>
                <c:rich>
                  <a:bodyPr/>
                  <a:lstStyle/>
                  <a:p>
                    <a:fld id="{F7D795F2-F5CC-49B7-B3F1-AD01455C5AA7}"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Never</c:v>
                </c:pt>
                <c:pt idx="1">
                  <c:v>Past year</c:v>
                </c:pt>
                <c:pt idx="2">
                  <c:v>Past month</c:v>
                </c:pt>
                <c:pt idx="3">
                  <c:v>Past week</c:v>
                </c:pt>
                <c:pt idx="4">
                  <c:v>Yesterday</c:v>
                </c:pt>
              </c:strCache>
            </c:strRef>
          </c:cat>
          <c:val>
            <c:numRef>
              <c:f>Sheet1!$C$2:$C$6</c:f>
              <c:numCache>
                <c:formatCode>0%</c:formatCode>
                <c:ptCount val="5"/>
                <c:pt idx="0">
                  <c:v>0.1363</c:v>
                </c:pt>
                <c:pt idx="1">
                  <c:v>0.27479999999999999</c:v>
                </c:pt>
                <c:pt idx="2">
                  <c:v>0.38109999999999999</c:v>
                </c:pt>
                <c:pt idx="3">
                  <c:v>0.15010000000000001</c:v>
                </c:pt>
                <c:pt idx="4">
                  <c:v>5.7700000000000001E-2</c:v>
                </c:pt>
              </c:numCache>
            </c:numRef>
          </c:val>
        </c:ser>
        <c:dLbls>
          <c:showLegendKey val="0"/>
          <c:showVal val="0"/>
          <c:showCatName val="0"/>
          <c:showSerName val="0"/>
          <c:showPercent val="0"/>
          <c:showBubbleSize val="0"/>
          <c:showLeaderLines val="1"/>
        </c:dLbls>
        <c:firstSliceAng val="93"/>
        <c:holeSize val="6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Total</c:v>
                      </c:pt>
                    </c:strCache>
                  </c:strRef>
                </c:tx>
                <c:dPt>
                  <c:idx val="0"/>
                  <c:bubble3D val="0"/>
                  <c:spPr>
                    <a:solidFill>
                      <a:srgbClr val="FFBB00"/>
                    </a:solidFill>
                    <a:ln w="19050">
                      <a:solidFill>
                        <a:schemeClr val="lt1"/>
                      </a:solidFill>
                    </a:ln>
                    <a:effectLst/>
                  </c:spPr>
                </c:dPt>
                <c:dPt>
                  <c:idx val="1"/>
                  <c:bubble3D val="0"/>
                  <c:spPr>
                    <a:solidFill>
                      <a:srgbClr val="66CCCC"/>
                    </a:solidFill>
                    <a:ln w="19050">
                      <a:solidFill>
                        <a:schemeClr val="lt1"/>
                      </a:solidFill>
                    </a:ln>
                    <a:effectLst/>
                  </c:spPr>
                </c:dPt>
                <c:dPt>
                  <c:idx val="2"/>
                  <c:bubble3D val="0"/>
                  <c:spPr>
                    <a:solidFill>
                      <a:srgbClr val="BED200"/>
                    </a:solidFill>
                    <a:ln w="19050">
                      <a:solidFill>
                        <a:schemeClr val="lt1"/>
                      </a:solidFill>
                    </a:ln>
                    <a:effectLst/>
                  </c:spPr>
                </c:dPt>
                <c:dPt>
                  <c:idx val="3"/>
                  <c:bubble3D val="0"/>
                  <c:spPr>
                    <a:solidFill>
                      <a:srgbClr val="FF7D7D"/>
                    </a:solidFill>
                    <a:ln w="19050">
                      <a:solidFill>
                        <a:schemeClr val="lt1"/>
                      </a:solidFill>
                    </a:ln>
                    <a:effectLst/>
                  </c:spPr>
                </c:dPt>
                <c:dPt>
                  <c:idx val="4"/>
                  <c:bubble3D val="0"/>
                  <c:spPr>
                    <a:solidFill>
                      <a:srgbClr val="595959"/>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c:ext uri="{02D57815-91ED-43cb-92C2-25804820EDAC}">
                        <c15:formulaRef>
                          <c15:sqref>Sheet1!$B$2:$B$6</c15:sqref>
                        </c15:formulaRef>
                      </c:ext>
                    </c:extLst>
                    <c:numCache>
                      <c:formatCode>0%</c:formatCode>
                      <c:ptCount val="5"/>
                      <c:pt idx="0">
                        <c:v>0.12280000000000001</c:v>
                      </c:pt>
                      <c:pt idx="1">
                        <c:v>0.34860000000000002</c:v>
                      </c:pt>
                      <c:pt idx="2">
                        <c:v>0.35089999999999999</c:v>
                      </c:pt>
                      <c:pt idx="3">
                        <c:v>0.13730000000000001</c:v>
                      </c:pt>
                      <c:pt idx="4">
                        <c:v>4.0399999999999998E-2</c:v>
                      </c:pt>
                    </c:numCache>
                  </c:numRef>
                </c:val>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Germany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0%</c:formatCode>
                      <c:ptCount val="5"/>
                      <c:pt idx="0">
                        <c:v>9.8400000000000001E-2</c:v>
                      </c:pt>
                      <c:pt idx="1">
                        <c:v>0.4052</c:v>
                      </c:pt>
                      <c:pt idx="2">
                        <c:v>0.34429999999999999</c:v>
                      </c:pt>
                      <c:pt idx="3">
                        <c:v>0.12180000000000001</c:v>
                      </c:pt>
                      <c:pt idx="4">
                        <c:v>3.04E-2</c:v>
                      </c:pt>
                    </c:numCache>
                  </c:numRef>
                </c:val>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UK</c:v>
                      </c:pt>
                    </c:strCache>
                  </c:strRef>
                </c:tx>
                <c:dPt>
                  <c:idx val="0"/>
                  <c:bubble3D val="0"/>
                  <c:spPr>
                    <a:solidFill>
                      <a:srgbClr val="FFBB00"/>
                    </a:solidFill>
                    <a:ln w="19050">
                      <a:solidFill>
                        <a:schemeClr val="lt1"/>
                      </a:solidFill>
                    </a:ln>
                    <a:effectLst/>
                  </c:spPr>
                </c:dPt>
                <c:dPt>
                  <c:idx val="1"/>
                  <c:bubble3D val="0"/>
                  <c:spPr>
                    <a:solidFill>
                      <a:srgbClr val="BED200"/>
                    </a:solidFill>
                    <a:ln w="19050">
                      <a:solidFill>
                        <a:schemeClr val="lt1"/>
                      </a:solidFill>
                    </a:ln>
                    <a:effectLst/>
                  </c:spPr>
                </c:dPt>
                <c:dPt>
                  <c:idx val="2"/>
                  <c:bubble3D val="0"/>
                  <c:spPr>
                    <a:solidFill>
                      <a:srgbClr val="66CCCC"/>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85000"/>
                      </a:schemeClr>
                    </a:solidFill>
                    <a:ln w="19050">
                      <a:solidFill>
                        <a:schemeClr val="lt1"/>
                      </a:solid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dobe Clean Light" panose="020B0303020404020204"/>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xmlns:c15="http://schemas.microsoft.com/office/drawing/2012/chart">
                      <c:ext xmlns:c15="http://schemas.microsoft.com/office/drawing/2012/chart" uri="{02D57815-91ED-43cb-92C2-25804820EDAC}">
                        <c15:formulaRef>
                          <c15:sqref>Sheet1!$E$2:$E$6</c15:sqref>
                        </c15:formulaRef>
                      </c:ext>
                    </c:extLst>
                    <c:numCache>
                      <c:formatCode>0%</c:formatCode>
                      <c:ptCount val="5"/>
                      <c:pt idx="0">
                        <c:v>0.13300000000000001</c:v>
                      </c:pt>
                      <c:pt idx="1">
                        <c:v>0.3659</c:v>
                      </c:pt>
                      <c:pt idx="2">
                        <c:v>0.32819999999999999</c:v>
                      </c:pt>
                      <c:pt idx="3">
                        <c:v>0.13969999999999999</c:v>
                      </c:pt>
                      <c:pt idx="4">
                        <c:v>3.3300000000000003E-2</c:v>
                      </c:pt>
                    </c:numCache>
                  </c:numRef>
                </c:val>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2"/>
          <c:order val="2"/>
          <c:tx>
            <c:strRef>
              <c:f>Sheet1!$D$1</c:f>
              <c:strCache>
                <c:ptCount val="1"/>
                <c:pt idx="0">
                  <c:v>Germany</c:v>
                </c:pt>
              </c:strCache>
            </c:strRef>
          </c:tx>
          <c:dPt>
            <c:idx val="0"/>
            <c:bubble3D val="0"/>
            <c:spPr>
              <a:solidFill>
                <a:srgbClr val="FFBB00"/>
              </a:solidFill>
              <a:ln w="19050">
                <a:solidFill>
                  <a:schemeClr val="lt1"/>
                </a:solidFill>
              </a:ln>
              <a:effectLst/>
            </c:spPr>
          </c:dPt>
          <c:dPt>
            <c:idx val="1"/>
            <c:bubble3D val="0"/>
            <c:spPr>
              <a:solidFill>
                <a:srgbClr val="BED200"/>
              </a:solidFill>
              <a:ln w="19050">
                <a:solidFill>
                  <a:schemeClr val="lt1"/>
                </a:solidFill>
              </a:ln>
              <a:effectLst/>
            </c:spPr>
          </c:dPt>
          <c:dPt>
            <c:idx val="2"/>
            <c:bubble3D val="0"/>
            <c:spPr>
              <a:solidFill>
                <a:srgbClr val="66CCCC"/>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85000"/>
                </a:schemeClr>
              </a:solidFill>
              <a:ln w="19050">
                <a:solidFill>
                  <a:schemeClr val="lt1"/>
                </a:solidFill>
              </a:ln>
              <a:effectLst/>
            </c:spPr>
          </c:dPt>
          <c:dLbls>
            <c:dLbl>
              <c:idx val="4"/>
              <c:tx>
                <c:rich>
                  <a:bodyPr/>
                  <a:lstStyle/>
                  <a:p>
                    <a:fld id="{C8745A06-7C67-493E-A3B9-E78E1B95CF37}"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Never</c:v>
                </c:pt>
                <c:pt idx="1">
                  <c:v>Past year</c:v>
                </c:pt>
                <c:pt idx="2">
                  <c:v>Past month</c:v>
                </c:pt>
                <c:pt idx="3">
                  <c:v>Past week</c:v>
                </c:pt>
                <c:pt idx="4">
                  <c:v>Yesterday</c:v>
                </c:pt>
              </c:strCache>
            </c:strRef>
          </c:cat>
          <c:val>
            <c:numRef>
              <c:f>Sheet1!$D$2:$D$6</c:f>
              <c:numCache>
                <c:formatCode>0%</c:formatCode>
                <c:ptCount val="5"/>
                <c:pt idx="0">
                  <c:v>9.8400000000000001E-2</c:v>
                </c:pt>
                <c:pt idx="1">
                  <c:v>0.4052</c:v>
                </c:pt>
                <c:pt idx="2">
                  <c:v>0.34429999999999999</c:v>
                </c:pt>
                <c:pt idx="3">
                  <c:v>0.12180000000000001</c:v>
                </c:pt>
                <c:pt idx="4">
                  <c:v>3.04E-2</c:v>
                </c:pt>
              </c:numCache>
            </c:numRef>
          </c:val>
        </c:ser>
        <c:dLbls>
          <c:showLegendKey val="0"/>
          <c:showVal val="0"/>
          <c:showCatName val="0"/>
          <c:showSerName val="0"/>
          <c:showPercent val="0"/>
          <c:showBubbleSize val="0"/>
          <c:showLeaderLines val="1"/>
        </c:dLbls>
        <c:firstSliceAng val="93"/>
        <c:holeSize val="6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Total</c:v>
                      </c:pt>
                    </c:strCache>
                  </c:strRef>
                </c:tx>
                <c:dPt>
                  <c:idx val="0"/>
                  <c:bubble3D val="0"/>
                  <c:spPr>
                    <a:solidFill>
                      <a:srgbClr val="FFBB00"/>
                    </a:solidFill>
                    <a:ln w="19050">
                      <a:solidFill>
                        <a:schemeClr val="lt1"/>
                      </a:solidFill>
                    </a:ln>
                    <a:effectLst/>
                  </c:spPr>
                </c:dPt>
                <c:dPt>
                  <c:idx val="1"/>
                  <c:bubble3D val="0"/>
                  <c:spPr>
                    <a:solidFill>
                      <a:srgbClr val="66CCCC"/>
                    </a:solidFill>
                    <a:ln w="19050">
                      <a:solidFill>
                        <a:schemeClr val="lt1"/>
                      </a:solidFill>
                    </a:ln>
                    <a:effectLst/>
                  </c:spPr>
                </c:dPt>
                <c:dPt>
                  <c:idx val="2"/>
                  <c:bubble3D val="0"/>
                  <c:spPr>
                    <a:solidFill>
                      <a:srgbClr val="BED200"/>
                    </a:solidFill>
                    <a:ln w="19050">
                      <a:solidFill>
                        <a:schemeClr val="lt1"/>
                      </a:solidFill>
                    </a:ln>
                    <a:effectLst/>
                  </c:spPr>
                </c:dPt>
                <c:dPt>
                  <c:idx val="3"/>
                  <c:bubble3D val="0"/>
                  <c:spPr>
                    <a:solidFill>
                      <a:srgbClr val="FF7D7D"/>
                    </a:solidFill>
                    <a:ln w="19050">
                      <a:solidFill>
                        <a:schemeClr val="lt1"/>
                      </a:solidFill>
                    </a:ln>
                    <a:effectLst/>
                  </c:spPr>
                </c:dPt>
                <c:dPt>
                  <c:idx val="4"/>
                  <c:bubble3D val="0"/>
                  <c:spPr>
                    <a:solidFill>
                      <a:srgbClr val="595959"/>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c:ext uri="{02D57815-91ED-43cb-92C2-25804820EDAC}">
                        <c15:formulaRef>
                          <c15:sqref>Sheet1!$B$2:$B$6</c15:sqref>
                        </c15:formulaRef>
                      </c:ext>
                    </c:extLst>
                    <c:numCache>
                      <c:formatCode>0%</c:formatCode>
                      <c:ptCount val="5"/>
                      <c:pt idx="0">
                        <c:v>0.12280000000000001</c:v>
                      </c:pt>
                      <c:pt idx="1">
                        <c:v>0.34860000000000002</c:v>
                      </c:pt>
                      <c:pt idx="2">
                        <c:v>0.35089999999999999</c:v>
                      </c:pt>
                      <c:pt idx="3">
                        <c:v>0.13730000000000001</c:v>
                      </c:pt>
                      <c:pt idx="4">
                        <c:v>4.0399999999999998E-2</c:v>
                      </c:pt>
                    </c:numCache>
                  </c:numRef>
                </c:val>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France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xmlns:c15="http://schemas.microsoft.com/office/drawing/2012/chart">
                      <c:ext xmlns:c15="http://schemas.microsoft.com/office/drawing/2012/chart" uri="{02D57815-91ED-43cb-92C2-25804820EDAC}">
                        <c15:formulaRef>
                          <c15:sqref>Sheet1!$C$2:$C$6</c15:sqref>
                        </c15:formulaRef>
                      </c:ext>
                    </c:extLst>
                    <c:numCache>
                      <c:formatCode>0%</c:formatCode>
                      <c:ptCount val="5"/>
                      <c:pt idx="0">
                        <c:v>0.1363</c:v>
                      </c:pt>
                      <c:pt idx="1">
                        <c:v>0.27479999999999999</c:v>
                      </c:pt>
                      <c:pt idx="2">
                        <c:v>0.38109999999999999</c:v>
                      </c:pt>
                      <c:pt idx="3">
                        <c:v>0.15010000000000001</c:v>
                      </c:pt>
                      <c:pt idx="4">
                        <c:v>5.7700000000000001E-2</c:v>
                      </c:pt>
                    </c:numCache>
                  </c:numRef>
                </c:val>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UK</c:v>
                      </c:pt>
                    </c:strCache>
                  </c:strRef>
                </c:tx>
                <c:dPt>
                  <c:idx val="0"/>
                  <c:bubble3D val="0"/>
                  <c:spPr>
                    <a:solidFill>
                      <a:srgbClr val="FFBB00"/>
                    </a:solidFill>
                    <a:ln w="19050">
                      <a:solidFill>
                        <a:schemeClr val="lt1"/>
                      </a:solidFill>
                    </a:ln>
                    <a:effectLst/>
                  </c:spPr>
                </c:dPt>
                <c:dPt>
                  <c:idx val="1"/>
                  <c:bubble3D val="0"/>
                  <c:spPr>
                    <a:solidFill>
                      <a:srgbClr val="BED200"/>
                    </a:solidFill>
                    <a:ln w="19050">
                      <a:solidFill>
                        <a:schemeClr val="lt1"/>
                      </a:solidFill>
                    </a:ln>
                    <a:effectLst/>
                  </c:spPr>
                </c:dPt>
                <c:dPt>
                  <c:idx val="2"/>
                  <c:bubble3D val="0"/>
                  <c:spPr>
                    <a:solidFill>
                      <a:srgbClr val="66CCCC"/>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85000"/>
                      </a:schemeClr>
                    </a:solidFill>
                    <a:ln w="19050">
                      <a:solidFill>
                        <a:schemeClr val="lt1"/>
                      </a:solid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dobe Clean Light" panose="020B0303020404020204"/>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xmlns:c15="http://schemas.microsoft.com/office/drawing/2012/chart">
                      <c:ext xmlns:c15="http://schemas.microsoft.com/office/drawing/2012/chart" uri="{02D57815-91ED-43cb-92C2-25804820EDAC}">
                        <c15:formulaRef>
                          <c15:sqref>Sheet1!$E$2:$E$6</c15:sqref>
                        </c15:formulaRef>
                      </c:ext>
                    </c:extLst>
                    <c:numCache>
                      <c:formatCode>0%</c:formatCode>
                      <c:ptCount val="5"/>
                      <c:pt idx="0">
                        <c:v>0.13300000000000001</c:v>
                      </c:pt>
                      <c:pt idx="1">
                        <c:v>0.3659</c:v>
                      </c:pt>
                      <c:pt idx="2">
                        <c:v>0.32819999999999999</c:v>
                      </c:pt>
                      <c:pt idx="3">
                        <c:v>0.13969999999999999</c:v>
                      </c:pt>
                      <c:pt idx="4">
                        <c:v>3.3300000000000003E-2</c:v>
                      </c:pt>
                    </c:numCache>
                  </c:numRef>
                </c:val>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3"/>
          <c:order val="3"/>
          <c:tx>
            <c:strRef>
              <c:f>Sheet1!$E$1</c:f>
              <c:strCache>
                <c:ptCount val="1"/>
                <c:pt idx="0">
                  <c:v>UK</c:v>
                </c:pt>
              </c:strCache>
            </c:strRef>
          </c:tx>
          <c:dPt>
            <c:idx val="0"/>
            <c:bubble3D val="0"/>
            <c:spPr>
              <a:solidFill>
                <a:srgbClr val="FFBB00"/>
              </a:solidFill>
              <a:ln w="19050">
                <a:solidFill>
                  <a:schemeClr val="lt1"/>
                </a:solidFill>
              </a:ln>
              <a:effectLst/>
            </c:spPr>
          </c:dPt>
          <c:dPt>
            <c:idx val="1"/>
            <c:bubble3D val="0"/>
            <c:spPr>
              <a:solidFill>
                <a:srgbClr val="BED200"/>
              </a:solidFill>
              <a:ln w="19050">
                <a:solidFill>
                  <a:schemeClr val="lt1"/>
                </a:solidFill>
              </a:ln>
              <a:effectLst/>
            </c:spPr>
          </c:dPt>
          <c:dPt>
            <c:idx val="2"/>
            <c:bubble3D val="0"/>
            <c:spPr>
              <a:solidFill>
                <a:srgbClr val="66CCCC"/>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bg1">
                  <a:lumMod val="85000"/>
                </a:schemeClr>
              </a:solidFill>
              <a:ln w="19050">
                <a:solidFill>
                  <a:schemeClr val="lt1"/>
                </a:solidFill>
              </a:ln>
              <a:effectLst/>
            </c:spPr>
          </c:dPt>
          <c:dLbls>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dobe Clean Light" panose="020B0303020404020204"/>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Never</c:v>
                </c:pt>
                <c:pt idx="1">
                  <c:v>Past year</c:v>
                </c:pt>
                <c:pt idx="2">
                  <c:v>Past month</c:v>
                </c:pt>
                <c:pt idx="3">
                  <c:v>Past week</c:v>
                </c:pt>
                <c:pt idx="4">
                  <c:v>Yesterday</c:v>
                </c:pt>
              </c:strCache>
            </c:strRef>
          </c:cat>
          <c:val>
            <c:numRef>
              <c:f>Sheet1!$E$2:$E$6</c:f>
              <c:numCache>
                <c:formatCode>0%</c:formatCode>
                <c:ptCount val="5"/>
                <c:pt idx="0">
                  <c:v>0.13300000000000001</c:v>
                </c:pt>
                <c:pt idx="1">
                  <c:v>0.3659</c:v>
                </c:pt>
                <c:pt idx="2">
                  <c:v>0.32819999999999999</c:v>
                </c:pt>
                <c:pt idx="3">
                  <c:v>0.13969999999999999</c:v>
                </c:pt>
                <c:pt idx="4">
                  <c:v>3.3300000000000003E-2</c:v>
                </c:pt>
              </c:numCache>
            </c:numRef>
          </c:val>
        </c:ser>
        <c:dLbls>
          <c:showLegendKey val="0"/>
          <c:showVal val="0"/>
          <c:showCatName val="0"/>
          <c:showSerName val="0"/>
          <c:showPercent val="0"/>
          <c:showBubbleSize val="0"/>
          <c:showLeaderLines val="1"/>
        </c:dLbls>
        <c:firstSliceAng val="93"/>
        <c:holeSize val="6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Total</c:v>
                      </c:pt>
                    </c:strCache>
                  </c:strRef>
                </c:tx>
                <c:dPt>
                  <c:idx val="0"/>
                  <c:bubble3D val="0"/>
                  <c:spPr>
                    <a:solidFill>
                      <a:srgbClr val="FFBB00"/>
                    </a:solidFill>
                    <a:ln w="19050">
                      <a:solidFill>
                        <a:schemeClr val="lt1"/>
                      </a:solidFill>
                    </a:ln>
                    <a:effectLst/>
                  </c:spPr>
                </c:dPt>
                <c:dPt>
                  <c:idx val="1"/>
                  <c:bubble3D val="0"/>
                  <c:spPr>
                    <a:solidFill>
                      <a:srgbClr val="66CCCC"/>
                    </a:solidFill>
                    <a:ln w="19050">
                      <a:solidFill>
                        <a:schemeClr val="lt1"/>
                      </a:solidFill>
                    </a:ln>
                    <a:effectLst/>
                  </c:spPr>
                </c:dPt>
                <c:dPt>
                  <c:idx val="2"/>
                  <c:bubble3D val="0"/>
                  <c:spPr>
                    <a:solidFill>
                      <a:srgbClr val="BED200"/>
                    </a:solidFill>
                    <a:ln w="19050">
                      <a:solidFill>
                        <a:schemeClr val="lt1"/>
                      </a:solidFill>
                    </a:ln>
                    <a:effectLst/>
                  </c:spPr>
                </c:dPt>
                <c:dPt>
                  <c:idx val="3"/>
                  <c:bubble3D val="0"/>
                  <c:spPr>
                    <a:solidFill>
                      <a:srgbClr val="FF7D7D"/>
                    </a:solidFill>
                    <a:ln w="19050">
                      <a:solidFill>
                        <a:schemeClr val="lt1"/>
                      </a:solidFill>
                    </a:ln>
                    <a:effectLst/>
                  </c:spPr>
                </c:dPt>
                <c:dPt>
                  <c:idx val="4"/>
                  <c:bubble3D val="0"/>
                  <c:spPr>
                    <a:solidFill>
                      <a:srgbClr val="595959"/>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c:ext uri="{02D57815-91ED-43cb-92C2-25804820EDAC}">
                        <c15:formulaRef>
                          <c15:sqref>Sheet1!$B$2:$B$6</c15:sqref>
                        </c15:formulaRef>
                      </c:ext>
                    </c:extLst>
                    <c:numCache>
                      <c:formatCode>0%</c:formatCode>
                      <c:ptCount val="5"/>
                      <c:pt idx="0">
                        <c:v>0.12280000000000001</c:v>
                      </c:pt>
                      <c:pt idx="1">
                        <c:v>0.34860000000000002</c:v>
                      </c:pt>
                      <c:pt idx="2">
                        <c:v>0.35089999999999999</c:v>
                      </c:pt>
                      <c:pt idx="3">
                        <c:v>0.13730000000000001</c:v>
                      </c:pt>
                      <c:pt idx="4">
                        <c:v>4.0399999999999998E-2</c:v>
                      </c:pt>
                    </c:numCache>
                  </c:numRef>
                </c:val>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France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xmlns:c15="http://schemas.microsoft.com/office/drawing/2012/chart">
                      <c:ext xmlns:c15="http://schemas.microsoft.com/office/drawing/2012/chart" uri="{02D57815-91ED-43cb-92C2-25804820EDAC}">
                        <c15:formulaRef>
                          <c15:sqref>Sheet1!$C$2:$C$6</c15:sqref>
                        </c15:formulaRef>
                      </c:ext>
                    </c:extLst>
                    <c:numCache>
                      <c:formatCode>0%</c:formatCode>
                      <c:ptCount val="5"/>
                      <c:pt idx="0">
                        <c:v>0.1363</c:v>
                      </c:pt>
                      <c:pt idx="1">
                        <c:v>0.27479999999999999</c:v>
                      </c:pt>
                      <c:pt idx="2">
                        <c:v>0.38109999999999999</c:v>
                      </c:pt>
                      <c:pt idx="3">
                        <c:v>0.15010000000000001</c:v>
                      </c:pt>
                      <c:pt idx="4">
                        <c:v>5.7700000000000001E-2</c:v>
                      </c:pt>
                    </c:numCache>
                  </c:numRef>
                </c:val>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Germany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extLst xmlns:c15="http://schemas.microsoft.com/office/drawing/2012/chart">
                      <c:ext xmlns:c15="http://schemas.microsoft.com/office/drawing/2012/chart" uri="{02D57815-91ED-43cb-92C2-25804820EDAC}">
                        <c15:formulaRef>
                          <c15:sqref>Sheet1!$A$2:$A$6</c15:sqref>
                        </c15:formulaRef>
                      </c:ext>
                    </c:extLst>
                    <c:strCache>
                      <c:ptCount val="5"/>
                      <c:pt idx="0">
                        <c:v>Never</c:v>
                      </c:pt>
                      <c:pt idx="1">
                        <c:v>Past year</c:v>
                      </c:pt>
                      <c:pt idx="2">
                        <c:v>Past month</c:v>
                      </c:pt>
                      <c:pt idx="3">
                        <c:v>Past week</c:v>
                      </c:pt>
                      <c:pt idx="4">
                        <c:v>Yesterday</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0%</c:formatCode>
                      <c:ptCount val="5"/>
                      <c:pt idx="0">
                        <c:v>9.8400000000000001E-2</c:v>
                      </c:pt>
                      <c:pt idx="1">
                        <c:v>0.4052</c:v>
                      </c:pt>
                      <c:pt idx="2">
                        <c:v>0.34429999999999999</c:v>
                      </c:pt>
                      <c:pt idx="3">
                        <c:v>0.12180000000000001</c:v>
                      </c:pt>
                      <c:pt idx="4">
                        <c:v>3.04E-2</c:v>
                      </c:pt>
                    </c:numCache>
                  </c:numRef>
                </c:val>
              </c15:ser>
            </c15:filteredPieSeries>
          </c:ext>
        </c:extLst>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Sheet1!$C$1</c:f>
              <c:strCache>
                <c:ptCount val="1"/>
                <c:pt idx="0">
                  <c:v>France</c:v>
                </c:pt>
              </c:strCache>
            </c:strRef>
          </c:tx>
          <c:spPr>
            <a:solidFill>
              <a:srgbClr val="66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Transformation of the marketing function responsibilities</c:v>
                </c:pt>
                <c:pt idx="1">
                  <c:v>Increased recognition of marketing's contribution to business success</c:v>
                </c:pt>
                <c:pt idx="2">
                  <c:v>Competition is driving a shift in my company's marketing organization and strategies</c:v>
                </c:pt>
                <c:pt idx="3">
                  <c:v>Challenge of "breaking through the noise" to reach target audiences</c:v>
                </c:pt>
                <c:pt idx="4">
                  <c:v>New ways of thinking about audience engagement</c:v>
                </c:pt>
                <c:pt idx="5">
                  <c:v>New technologies impacting both how we reach audiences and analyze marketing effectiveness</c:v>
                </c:pt>
              </c:strCache>
            </c:strRef>
          </c:cat>
          <c:val>
            <c:numRef>
              <c:f>Sheet1!$C$2:$C$7</c:f>
              <c:numCache>
                <c:formatCode>0%</c:formatCode>
                <c:ptCount val="6"/>
                <c:pt idx="0">
                  <c:v>0.24940000000000001</c:v>
                </c:pt>
                <c:pt idx="1">
                  <c:v>0.32790000000000002</c:v>
                </c:pt>
                <c:pt idx="2">
                  <c:v>0.44109999999999999</c:v>
                </c:pt>
                <c:pt idx="3">
                  <c:v>0.27250000000000002</c:v>
                </c:pt>
                <c:pt idx="4">
                  <c:v>0.39950000000000002</c:v>
                </c:pt>
                <c:pt idx="5">
                  <c:v>0.50119999999999998</c:v>
                </c:pt>
              </c:numCache>
            </c:numRef>
          </c:val>
        </c:ser>
        <c:ser>
          <c:idx val="2"/>
          <c:order val="2"/>
          <c:tx>
            <c:strRef>
              <c:f>Sheet1!$D$1</c:f>
              <c:strCache>
                <c:ptCount val="1"/>
                <c:pt idx="0">
                  <c:v>Germany</c:v>
                </c:pt>
              </c:strCache>
            </c:strRef>
          </c:tx>
          <c:spPr>
            <a:solidFill>
              <a:srgbClr val="FFB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Transformation of the marketing function responsibilities</c:v>
                </c:pt>
                <c:pt idx="1">
                  <c:v>Increased recognition of marketing's contribution to business success</c:v>
                </c:pt>
                <c:pt idx="2">
                  <c:v>Competition is driving a shift in my company's marketing organization and strategies</c:v>
                </c:pt>
                <c:pt idx="3">
                  <c:v>Challenge of "breaking through the noise" to reach target audiences</c:v>
                </c:pt>
                <c:pt idx="4">
                  <c:v>New ways of thinking about audience engagement</c:v>
                </c:pt>
                <c:pt idx="5">
                  <c:v>New technologies impacting both how we reach audiences and analyze marketing effectiveness</c:v>
                </c:pt>
              </c:strCache>
            </c:strRef>
          </c:cat>
          <c:val>
            <c:numRef>
              <c:f>Sheet1!$D$2:$D$7</c:f>
              <c:numCache>
                <c:formatCode>0%</c:formatCode>
                <c:ptCount val="6"/>
                <c:pt idx="0">
                  <c:v>0.13350000000000001</c:v>
                </c:pt>
                <c:pt idx="1">
                  <c:v>0.23649999999999999</c:v>
                </c:pt>
                <c:pt idx="2">
                  <c:v>0.39340000000000003</c:v>
                </c:pt>
                <c:pt idx="3">
                  <c:v>0.4637</c:v>
                </c:pt>
                <c:pt idx="4">
                  <c:v>0.51990000000000003</c:v>
                </c:pt>
                <c:pt idx="5">
                  <c:v>0.62529999999999997</c:v>
                </c:pt>
              </c:numCache>
            </c:numRef>
          </c:val>
        </c:ser>
        <c:ser>
          <c:idx val="3"/>
          <c:order val="3"/>
          <c:tx>
            <c:strRef>
              <c:f>Sheet1!$E$1</c:f>
              <c:strCache>
                <c:ptCount val="1"/>
                <c:pt idx="0">
                  <c:v>United Kingdom</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Transformation of the marketing function responsibilities</c:v>
                </c:pt>
                <c:pt idx="1">
                  <c:v>Increased recognition of marketing's contribution to business success</c:v>
                </c:pt>
                <c:pt idx="2">
                  <c:v>Competition is driving a shift in my company's marketing organization and strategies</c:v>
                </c:pt>
                <c:pt idx="3">
                  <c:v>Challenge of "breaking through the noise" to reach target audiences</c:v>
                </c:pt>
                <c:pt idx="4">
                  <c:v>New ways of thinking about audience engagement</c:v>
                </c:pt>
                <c:pt idx="5">
                  <c:v>New technologies impacting both how we reach audiences and analyze marketing effectiveness</c:v>
                </c:pt>
              </c:strCache>
            </c:strRef>
          </c:cat>
          <c:val>
            <c:numRef>
              <c:f>Sheet1!$E$2:$E$7</c:f>
              <c:numCache>
                <c:formatCode>0%</c:formatCode>
                <c:ptCount val="6"/>
                <c:pt idx="0">
                  <c:v>0.22839999999999999</c:v>
                </c:pt>
                <c:pt idx="1">
                  <c:v>0.34370000000000001</c:v>
                </c:pt>
                <c:pt idx="2">
                  <c:v>0.30380000000000001</c:v>
                </c:pt>
                <c:pt idx="3">
                  <c:v>0.40129999999999999</c:v>
                </c:pt>
                <c:pt idx="4">
                  <c:v>0.50780000000000003</c:v>
                </c:pt>
                <c:pt idx="5">
                  <c:v>0.60750000000000004</c:v>
                </c:pt>
              </c:numCache>
            </c:numRef>
          </c:val>
        </c:ser>
        <c:dLbls>
          <c:showLegendKey val="0"/>
          <c:showVal val="0"/>
          <c:showCatName val="0"/>
          <c:showSerName val="0"/>
          <c:showPercent val="0"/>
          <c:showBubbleSize val="0"/>
        </c:dLbls>
        <c:gapWidth val="182"/>
        <c:axId val="452760320"/>
        <c:axId val="45276541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Sheet1!$A$2:$A$7</c15:sqref>
                        </c15:formulaRef>
                      </c:ext>
                    </c:extLst>
                    <c:strCache>
                      <c:ptCount val="6"/>
                      <c:pt idx="0">
                        <c:v>Transformation of the marketing function responsibilities</c:v>
                      </c:pt>
                      <c:pt idx="1">
                        <c:v>Increased recognition of marketing's contribution to business success</c:v>
                      </c:pt>
                      <c:pt idx="2">
                        <c:v>Competition is driving a shift in my company's marketing organization and strategies</c:v>
                      </c:pt>
                      <c:pt idx="3">
                        <c:v>Challenge of "breaking through the noise" to reach target audiences</c:v>
                      </c:pt>
                      <c:pt idx="4">
                        <c:v>New ways of thinking about audience engagement</c:v>
                      </c:pt>
                      <c:pt idx="5">
                        <c:v>New technologies impacting both how we reach audiences and analyze marketing effectiveness</c:v>
                      </c:pt>
                    </c:strCache>
                  </c:strRef>
                </c:cat>
                <c:val>
                  <c:numRef>
                    <c:extLst>
                      <c:ext uri="{02D57815-91ED-43cb-92C2-25804820EDAC}">
                        <c15:formulaRef>
                          <c15:sqref>Sheet1!$B$2:$B$7</c15:sqref>
                        </c15:formulaRef>
                      </c:ext>
                    </c:extLst>
                    <c:numCache>
                      <c:formatCode>0%</c:formatCode>
                      <c:ptCount val="6"/>
                      <c:pt idx="0">
                        <c:v>0.2044</c:v>
                      </c:pt>
                      <c:pt idx="1">
                        <c:v>0.30359999999999998</c:v>
                      </c:pt>
                      <c:pt idx="2">
                        <c:v>0.37830000000000003</c:v>
                      </c:pt>
                      <c:pt idx="3">
                        <c:v>0.37909999999999999</c:v>
                      </c:pt>
                      <c:pt idx="4">
                        <c:v>0.47599999999999998</c:v>
                      </c:pt>
                      <c:pt idx="5">
                        <c:v>0.57820000000000005</c:v>
                      </c:pt>
                    </c:numCache>
                  </c:numRef>
                </c:val>
              </c15:ser>
            </c15:filteredBarSeries>
          </c:ext>
        </c:extLst>
      </c:barChart>
      <c:catAx>
        <c:axId val="45276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452765416"/>
        <c:crosses val="autoZero"/>
        <c:auto val="1"/>
        <c:lblAlgn val="ctr"/>
        <c:lblOffset val="100"/>
        <c:noMultiLvlLbl val="0"/>
      </c:catAx>
      <c:valAx>
        <c:axId val="452765416"/>
        <c:scaling>
          <c:orientation val="minMax"/>
        </c:scaling>
        <c:delete val="1"/>
        <c:axPos val="b"/>
        <c:numFmt formatCode="0%" sourceLinked="1"/>
        <c:majorTickMark val="none"/>
        <c:minorTickMark val="none"/>
        <c:tickLblPos val="nextTo"/>
        <c:crossAx val="452760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547B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Sales</c:v>
                </c:pt>
                <c:pt idx="1">
                  <c:v>Marketing</c:v>
                </c:pt>
                <c:pt idx="2">
                  <c:v>New product development</c:v>
                </c:pt>
                <c:pt idx="3">
                  <c:v>IT</c:v>
                </c:pt>
                <c:pt idx="4">
                  <c:v>Human resources</c:v>
                </c:pt>
                <c:pt idx="5">
                  <c:v>Finance</c:v>
                </c:pt>
              </c:strCache>
            </c:strRef>
          </c:cat>
          <c:val>
            <c:numRef>
              <c:f>Sheet1!$B$2:$B$8</c:f>
              <c:numCache>
                <c:formatCode>0%</c:formatCode>
                <c:ptCount val="6"/>
                <c:pt idx="0">
                  <c:v>0.40960000000000002</c:v>
                </c:pt>
                <c:pt idx="1">
                  <c:v>0.24709999999999999</c:v>
                </c:pt>
                <c:pt idx="2">
                  <c:v>0.1739</c:v>
                </c:pt>
                <c:pt idx="3">
                  <c:v>6.5600000000000006E-2</c:v>
                </c:pt>
                <c:pt idx="4">
                  <c:v>4.3499999999999997E-2</c:v>
                </c:pt>
                <c:pt idx="5">
                  <c:v>3.8100000000000002E-2</c:v>
                </c:pt>
              </c:numCache>
            </c:numRef>
          </c:val>
        </c:ser>
        <c:dLbls>
          <c:showLegendKey val="0"/>
          <c:showVal val="0"/>
          <c:showCatName val="0"/>
          <c:showSerName val="0"/>
          <c:showPercent val="0"/>
          <c:showBubbleSize val="0"/>
        </c:dLbls>
        <c:gapWidth val="150"/>
        <c:axId val="238415048"/>
        <c:axId val="238416616"/>
      </c:barChart>
      <c:catAx>
        <c:axId val="23841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panose="020B0303020404020204"/>
                <a:ea typeface="+mn-ea"/>
                <a:cs typeface="+mn-cs"/>
              </a:defRPr>
            </a:pPr>
            <a:endParaRPr lang="en-US"/>
          </a:p>
        </c:txPr>
        <c:crossAx val="238416616"/>
        <c:crosses val="autoZero"/>
        <c:auto val="1"/>
        <c:lblAlgn val="ctr"/>
        <c:lblOffset val="100"/>
        <c:noMultiLvlLbl val="0"/>
      </c:catAx>
      <c:valAx>
        <c:axId val="238416616"/>
        <c:scaling>
          <c:orientation val="minMax"/>
        </c:scaling>
        <c:delete val="1"/>
        <c:axPos val="l"/>
        <c:numFmt formatCode="0%" sourceLinked="1"/>
        <c:majorTickMark val="none"/>
        <c:minorTickMark val="none"/>
        <c:tickLblPos val="nextTo"/>
        <c:crossAx val="23841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c:v>
                </c:pt>
              </c:strCache>
            </c:strRef>
          </c:tx>
          <c:spPr>
            <a:solidFill>
              <a:schemeClr val="bg1">
                <a:lumMod val="65000"/>
              </a:schemeClr>
            </a:solidFill>
            <a:ln>
              <a:noFill/>
            </a:ln>
            <a:effectLst/>
          </c:spPr>
          <c:invertIfNegative val="0"/>
          <c:dPt>
            <c:idx val="0"/>
            <c:invertIfNegative val="0"/>
            <c:bubble3D val="0"/>
            <c:spPr>
              <a:solidFill>
                <a:schemeClr val="tx1">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Sheet1!$B$2:$B$3</c:f>
              <c:numCache>
                <c:formatCode>0%</c:formatCode>
                <c:ptCount val="2"/>
                <c:pt idx="0">
                  <c:v>5.9800000000000006E-2</c:v>
                </c:pt>
                <c:pt idx="1">
                  <c:v>9.6900000000000014E-2</c:v>
                </c:pt>
              </c:numCache>
            </c:numRef>
          </c:val>
        </c:ser>
        <c:ser>
          <c:idx val="1"/>
          <c:order val="1"/>
          <c:tx>
            <c:strRef>
              <c:f>Sheet1!$C$1</c:f>
              <c:strCache>
                <c:ptCount val="1"/>
                <c:pt idx="0">
                  <c:v>B2B</c:v>
                </c:pt>
              </c:strCache>
            </c:strRef>
          </c:tx>
          <c:spPr>
            <a:solidFill>
              <a:schemeClr val="tx1">
                <a:lumMod val="60000"/>
                <a:lumOff val="40000"/>
              </a:schemeClr>
            </a:solidFill>
            <a:ln>
              <a:noFill/>
            </a:ln>
            <a:effectLst/>
          </c:spPr>
          <c:invertIfNegative val="0"/>
          <c:dPt>
            <c:idx val="0"/>
            <c:invertIfNegative val="0"/>
            <c:bubble3D val="0"/>
            <c:spPr>
              <a:solidFill>
                <a:schemeClr val="tx1">
                  <a:lumMod val="60000"/>
                  <a:lumOff val="40000"/>
                </a:schemeClr>
              </a:solidFill>
              <a:ln>
                <a:noFill/>
              </a:ln>
              <a:effectLst/>
            </c:spPr>
          </c:dPt>
          <c:dPt>
            <c:idx val="1"/>
            <c:invertIfNegative val="0"/>
            <c:bubble3D val="0"/>
            <c:spPr>
              <a:solidFill>
                <a:schemeClr val="accent3">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Sheet1!$C$2:$C$3</c:f>
              <c:numCache>
                <c:formatCode>0%</c:formatCode>
                <c:ptCount val="2"/>
                <c:pt idx="0">
                  <c:v>0.25640000000000002</c:v>
                </c:pt>
                <c:pt idx="1">
                  <c:v>0.25019999999999998</c:v>
                </c:pt>
              </c:numCache>
            </c:numRef>
          </c:val>
        </c:ser>
        <c:ser>
          <c:idx val="2"/>
          <c:order val="2"/>
          <c:tx>
            <c:strRef>
              <c:f>Sheet1!$D$1</c:f>
              <c:strCache>
                <c:ptCount val="1"/>
                <c:pt idx="0">
                  <c:v>TBB</c:v>
                </c:pt>
              </c:strCache>
            </c:strRef>
          </c:tx>
          <c:spPr>
            <a:solidFill>
              <a:srgbClr val="849200"/>
            </a:solidFill>
            <a:ln>
              <a:noFill/>
            </a:ln>
            <a:effectLst/>
          </c:spPr>
          <c:invertIfNegative val="0"/>
          <c:dPt>
            <c:idx val="0"/>
            <c:invertIfNegative val="0"/>
            <c:bubble3D val="0"/>
            <c:spPr>
              <a:solidFill>
                <a:srgbClr val="5B6263"/>
              </a:solidFill>
              <a:ln>
                <a:noFill/>
              </a:ln>
              <a:effectLst/>
            </c:spPr>
          </c:dPt>
          <c:dPt>
            <c:idx val="1"/>
            <c:invertIfNegative val="0"/>
            <c:bubble3D val="0"/>
            <c:spPr>
              <a:solidFill>
                <a:schemeClr val="accent3"/>
              </a:solidFill>
              <a:ln>
                <a:noFill/>
              </a:ln>
              <a:effectLst/>
            </c:spPr>
          </c:dPt>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Adobe Clean Light" panose="020B03030204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Wave 1</c:v>
                </c:pt>
                <c:pt idx="1">
                  <c:v>Wave 2</c:v>
                </c:pt>
              </c:strCache>
            </c:strRef>
          </c:cat>
          <c:val>
            <c:numRef>
              <c:f>Sheet1!$D$2:$D$3</c:f>
              <c:numCache>
                <c:formatCode>0%</c:formatCode>
                <c:ptCount val="2"/>
                <c:pt idx="0">
                  <c:v>0.68379999999999996</c:v>
                </c:pt>
                <c:pt idx="1">
                  <c:v>0.65300000000000002</c:v>
                </c:pt>
              </c:numCache>
            </c:numRef>
          </c:val>
        </c:ser>
        <c:dLbls>
          <c:showLegendKey val="0"/>
          <c:showVal val="0"/>
          <c:showCatName val="0"/>
          <c:showSerName val="0"/>
          <c:showPercent val="0"/>
          <c:showBubbleSize val="0"/>
        </c:dLbls>
        <c:gapWidth val="150"/>
        <c:overlap val="100"/>
        <c:axId val="448575664"/>
        <c:axId val="448578800"/>
      </c:barChart>
      <c:catAx>
        <c:axId val="448575664"/>
        <c:scaling>
          <c:orientation val="minMax"/>
        </c:scaling>
        <c:delete val="1"/>
        <c:axPos val="b"/>
        <c:numFmt formatCode="General" sourceLinked="1"/>
        <c:majorTickMark val="out"/>
        <c:minorTickMark val="none"/>
        <c:tickLblPos val="nextTo"/>
        <c:crossAx val="448578800"/>
        <c:crosses val="autoZero"/>
        <c:auto val="1"/>
        <c:lblAlgn val="ctr"/>
        <c:lblOffset val="100"/>
        <c:noMultiLvlLbl val="0"/>
      </c:catAx>
      <c:valAx>
        <c:axId val="448578800"/>
        <c:scaling>
          <c:orientation val="minMax"/>
        </c:scaling>
        <c:delete val="1"/>
        <c:axPos val="l"/>
        <c:numFmt formatCode="0%" sourceLinked="1"/>
        <c:majorTickMark val="out"/>
        <c:minorTickMark val="none"/>
        <c:tickLblPos val="nextTo"/>
        <c:crossAx val="44857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91987152974869E-2"/>
          <c:y val="0.13476289390206594"/>
          <c:w val="0.96812203532931906"/>
          <c:h val="0.73302803407242811"/>
        </c:manualLayout>
      </c:layout>
      <c:barChart>
        <c:barDir val="col"/>
        <c:grouping val="clustered"/>
        <c:varyColors val="0"/>
        <c:ser>
          <c:idx val="1"/>
          <c:order val="1"/>
          <c:tx>
            <c:strRef>
              <c:f>Sheet1!$C$1</c:f>
              <c:strCache>
                <c:ptCount val="1"/>
                <c:pt idx="0">
                  <c:v>2015</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New technologies impacting both how we reach audiences and analyze marketing effectiveness</c:v>
                </c:pt>
                <c:pt idx="1">
                  <c:v>New ways of thinking about audience engagement</c:v>
                </c:pt>
                <c:pt idx="2">
                  <c:v>Challenge of "breaking through the noise" to reach target audiences</c:v>
                </c:pt>
                <c:pt idx="3">
                  <c:v>Competition is driving a shift in my company's marketing organization and strategies</c:v>
                </c:pt>
                <c:pt idx="4">
                  <c:v>Increased recognition of marketing's contribution to business success</c:v>
                </c:pt>
                <c:pt idx="5">
                  <c:v>Transformation of the marketing function responsibilities</c:v>
                </c:pt>
              </c:strCache>
            </c:strRef>
          </c:cat>
          <c:val>
            <c:numRef>
              <c:f>Sheet1!$C$2:$C$7</c:f>
              <c:numCache>
                <c:formatCode>0%</c:formatCode>
                <c:ptCount val="6"/>
                <c:pt idx="0">
                  <c:v>0.57820000000000005</c:v>
                </c:pt>
                <c:pt idx="1">
                  <c:v>0.47599999999999998</c:v>
                </c:pt>
                <c:pt idx="2">
                  <c:v>0.37909999999999999</c:v>
                </c:pt>
                <c:pt idx="3">
                  <c:v>0.37830000000000003</c:v>
                </c:pt>
                <c:pt idx="4">
                  <c:v>0.30359999999999998</c:v>
                </c:pt>
                <c:pt idx="5">
                  <c:v>0.2044</c:v>
                </c:pt>
              </c:numCache>
            </c:numRef>
          </c:val>
        </c:ser>
        <c:dLbls>
          <c:showLegendKey val="0"/>
          <c:showVal val="0"/>
          <c:showCatName val="0"/>
          <c:showSerName val="0"/>
          <c:showPercent val="0"/>
          <c:showBubbleSize val="0"/>
        </c:dLbls>
        <c:gapWidth val="219"/>
        <c:axId val="448576840"/>
        <c:axId val="4485760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2014</c:v>
                      </c:pt>
                    </c:strCache>
                  </c:strRef>
                </c:tx>
                <c:spPr>
                  <a:solidFill>
                    <a:srgbClr val="C00000"/>
                  </a:solidFill>
                  <a:ln>
                    <a:noFill/>
                  </a:ln>
                  <a:effectLst/>
                </c:spPr>
                <c:invertIfNegative val="0"/>
                <c:dLbls>
                  <c:dLbl>
                    <c:idx val="3"/>
                    <c:delete val="1"/>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New technologies impacting both how we reach audiences and analyze marketing effectiveness</c:v>
                      </c:pt>
                      <c:pt idx="1">
                        <c:v>New ways of thinking about audience engagement</c:v>
                      </c:pt>
                      <c:pt idx="2">
                        <c:v>Challenge of "breaking through the noise" to reach target audiences</c:v>
                      </c:pt>
                      <c:pt idx="3">
                        <c:v>Competition is driving a shift in my company's marketing organization and strategies</c:v>
                      </c:pt>
                      <c:pt idx="4">
                        <c:v>Increased recognition of marketing's contribution to business success</c:v>
                      </c:pt>
                      <c:pt idx="5">
                        <c:v>Transformation of the marketing function responsibilities</c:v>
                      </c:pt>
                    </c:strCache>
                  </c:strRef>
                </c:cat>
                <c:val>
                  <c:numRef>
                    <c:extLst>
                      <c:ext uri="{02D57815-91ED-43cb-92C2-25804820EDAC}">
                        <c15:formulaRef>
                          <c15:sqref>Sheet1!$B$2:$B$7</c15:sqref>
                        </c15:formulaRef>
                      </c:ext>
                    </c:extLst>
                    <c:numCache>
                      <c:formatCode>0%</c:formatCode>
                      <c:ptCount val="6"/>
                      <c:pt idx="0">
                        <c:v>0.53820000000000001</c:v>
                      </c:pt>
                      <c:pt idx="1">
                        <c:v>0.58550000000000002</c:v>
                      </c:pt>
                      <c:pt idx="2">
                        <c:v>0.4582</c:v>
                      </c:pt>
                      <c:pt idx="3">
                        <c:v>0</c:v>
                      </c:pt>
                      <c:pt idx="4">
                        <c:v>0.3891</c:v>
                      </c:pt>
                      <c:pt idx="5">
                        <c:v>0.3236</c:v>
                      </c:pt>
                    </c:numCache>
                  </c:numRef>
                </c:val>
              </c15:ser>
            </c15:filteredBarSeries>
          </c:ext>
        </c:extLst>
      </c:barChart>
      <c:catAx>
        <c:axId val="44857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dobe Clean Light"/>
                <a:ea typeface="+mn-ea"/>
                <a:cs typeface="+mn-cs"/>
              </a:defRPr>
            </a:pPr>
            <a:endParaRPr lang="en-US"/>
          </a:p>
        </c:txPr>
        <c:crossAx val="448576056"/>
        <c:crosses val="autoZero"/>
        <c:auto val="1"/>
        <c:lblAlgn val="ctr"/>
        <c:lblOffset val="100"/>
        <c:noMultiLvlLbl val="0"/>
      </c:catAx>
      <c:valAx>
        <c:axId val="448576056"/>
        <c:scaling>
          <c:orientation val="minMax"/>
        </c:scaling>
        <c:delete val="1"/>
        <c:axPos val="l"/>
        <c:numFmt formatCode="0%" sourceLinked="1"/>
        <c:majorTickMark val="none"/>
        <c:minorTickMark val="none"/>
        <c:tickLblPos val="nextTo"/>
        <c:crossAx val="448576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dobe Clean Ligh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c:spPr>
          </c:dPt>
          <c:dPt>
            <c:idx val="1"/>
            <c:invertIfNegative val="0"/>
            <c:bubble3D val="0"/>
            <c:spPr>
              <a:solidFill>
                <a:schemeClr val="bg2">
                  <a:lumMod val="75000"/>
                </a:schemeClr>
              </a:solidFill>
              <a:ln>
                <a:noFill/>
              </a:ln>
              <a:effectLst/>
            </c:spPr>
          </c:dPt>
          <c:dPt>
            <c:idx val="2"/>
            <c:invertIfNegative val="0"/>
            <c:bubble3D val="0"/>
            <c:spPr>
              <a:solidFill>
                <a:schemeClr val="bg2">
                  <a:lumMod val="75000"/>
                </a:schemeClr>
              </a:solidFill>
              <a:ln>
                <a:noFill/>
              </a:ln>
              <a:effectLst/>
            </c:spPr>
          </c:dPt>
          <c:dPt>
            <c:idx val="3"/>
            <c:invertIfNegative val="0"/>
            <c:bubble3D val="0"/>
            <c:spPr>
              <a:solidFill>
                <a:schemeClr val="bg2">
                  <a:lumMod val="75000"/>
                </a:schemeClr>
              </a:solidFill>
              <a:ln>
                <a:noFill/>
              </a:ln>
              <a:effectLst/>
            </c:spPr>
          </c:dPt>
          <c:dPt>
            <c:idx val="4"/>
            <c:invertIfNegative val="0"/>
            <c:bubble3D val="0"/>
            <c:spPr>
              <a:solidFill>
                <a:schemeClr val="bg2">
                  <a:lumMod val="75000"/>
                </a:schemeClr>
              </a:solidFill>
              <a:ln>
                <a:noFill/>
              </a:ln>
              <a:effectLst/>
            </c:spPr>
          </c:dPt>
          <c:dPt>
            <c:idx val="5"/>
            <c:invertIfNegative val="0"/>
            <c:bubble3D val="0"/>
            <c:spPr>
              <a:solidFill>
                <a:schemeClr val="bg2">
                  <a:lumMod val="75000"/>
                </a:schemeClr>
              </a:solidFill>
              <a:ln>
                <a:noFill/>
              </a:ln>
              <a:effectLst/>
            </c:spPr>
          </c:dPt>
          <c:dPt>
            <c:idx val="6"/>
            <c:invertIfNegative val="0"/>
            <c:bubble3D val="0"/>
            <c:spPr>
              <a:solidFill>
                <a:schemeClr val="bg2">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am more open to experimenting and taking risks</c:v>
                </c:pt>
                <c:pt idx="1">
                  <c:v>Data (metrics from digital ads, campaigns, website, etc.) are informative in evolving my company’s marketing creative</c:v>
                </c:pt>
                <c:pt idx="2">
                  <c:v>Marketers need to embrace ‘hyper-personalization’ (i.e., using data to provide the right products, services and content at the right time)</c:v>
                </c:pt>
                <c:pt idx="3">
                  <c:v>Capturing and applying data to inform and drive marketing activities is the new reality</c:v>
                </c:pt>
                <c:pt idx="4">
                  <c:v>Traditional marketing is more about driving brand awareness, brand differentiation, &amp; creating demand</c:v>
                </c:pt>
                <c:pt idx="5">
                  <c:v>Digital marketing is more about driving and rewarding engagement</c:v>
                </c:pt>
                <c:pt idx="6">
                  <c:v>Internet-connected devices enable marketing to permeate every aspect of consumer’s life</c:v>
                </c:pt>
              </c:strCache>
            </c:strRef>
          </c:cat>
          <c:val>
            <c:numRef>
              <c:f>Sheet1!$B$2:$B$8</c:f>
              <c:numCache>
                <c:formatCode>0%</c:formatCode>
                <c:ptCount val="7"/>
                <c:pt idx="0">
                  <c:v>0.56999999999999995</c:v>
                </c:pt>
                <c:pt idx="1">
                  <c:v>0.59</c:v>
                </c:pt>
                <c:pt idx="2">
                  <c:v>0.6</c:v>
                </c:pt>
                <c:pt idx="3">
                  <c:v>0.6</c:v>
                </c:pt>
                <c:pt idx="4">
                  <c:v>0.61</c:v>
                </c:pt>
                <c:pt idx="5">
                  <c:v>0.62</c:v>
                </c:pt>
                <c:pt idx="6">
                  <c:v>0.69</c:v>
                </c:pt>
              </c:numCache>
            </c:numRef>
          </c:val>
        </c:ser>
        <c:dLbls>
          <c:showLegendKey val="0"/>
          <c:showVal val="0"/>
          <c:showCatName val="0"/>
          <c:showSerName val="0"/>
          <c:showPercent val="0"/>
          <c:showBubbleSize val="0"/>
        </c:dLbls>
        <c:gapWidth val="100"/>
        <c:axId val="448580368"/>
        <c:axId val="448577624"/>
      </c:barChart>
      <c:catAx>
        <c:axId val="448580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dobe Clean Light"/>
                <a:ea typeface="+mn-ea"/>
                <a:cs typeface="+mn-cs"/>
              </a:defRPr>
            </a:pPr>
            <a:endParaRPr lang="en-US"/>
          </a:p>
        </c:txPr>
        <c:crossAx val="448577624"/>
        <c:crosses val="autoZero"/>
        <c:auto val="1"/>
        <c:lblAlgn val="ctr"/>
        <c:lblOffset val="100"/>
        <c:noMultiLvlLbl val="0"/>
      </c:catAx>
      <c:valAx>
        <c:axId val="448577624"/>
        <c:scaling>
          <c:orientation val="minMax"/>
        </c:scaling>
        <c:delete val="1"/>
        <c:axPos val="b"/>
        <c:numFmt formatCode="0%" sourceLinked="1"/>
        <c:majorTickMark val="none"/>
        <c:minorTickMark val="none"/>
        <c:tickLblPos val="nextTo"/>
        <c:crossAx val="44858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dobe Clean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Marketing success is dependent on organizational change</c:v>
                </c:pt>
                <c:pt idx="1">
                  <c:v>Marketers need reassurance in their ability to deliver results</c:v>
                </c:pt>
                <c:pt idx="2">
                  <c:v>Marketers need to be more data-focused to succeed</c:v>
                </c:pt>
                <c:pt idx="3">
                  <c:v>We won’t succeed unless we have a successful digital marketing approach</c:v>
                </c:pt>
                <c:pt idx="4">
                  <c:v>It is critical for marketers to become skilled in mobile</c:v>
                </c:pt>
                <c:pt idx="5">
                  <c:v>The younger generation of marketers brings greater understanding of social and mobile marketing</c:v>
                </c:pt>
                <c:pt idx="6">
                  <c:v>Marketers are expected to adapt to tech advancements to keep pace with the industry</c:v>
                </c:pt>
              </c:strCache>
            </c:strRef>
          </c:cat>
          <c:val>
            <c:numRef>
              <c:f>Sheet1!$B$2:$B$12</c:f>
              <c:numCache>
                <c:formatCode>0%</c:formatCode>
                <c:ptCount val="7"/>
                <c:pt idx="0">
                  <c:v>0.53</c:v>
                </c:pt>
                <c:pt idx="1">
                  <c:v>0.56000000000000005</c:v>
                </c:pt>
                <c:pt idx="2">
                  <c:v>0.57999999999999996</c:v>
                </c:pt>
                <c:pt idx="3">
                  <c:v>0.61</c:v>
                </c:pt>
                <c:pt idx="4">
                  <c:v>0.7</c:v>
                </c:pt>
                <c:pt idx="5">
                  <c:v>0.7</c:v>
                </c:pt>
                <c:pt idx="6">
                  <c:v>0.74</c:v>
                </c:pt>
              </c:numCache>
            </c:numRef>
          </c:val>
        </c:ser>
        <c:dLbls>
          <c:showLegendKey val="0"/>
          <c:showVal val="0"/>
          <c:showCatName val="0"/>
          <c:showSerName val="0"/>
          <c:showPercent val="0"/>
          <c:showBubbleSize val="0"/>
        </c:dLbls>
        <c:gapWidth val="100"/>
        <c:axId val="448579192"/>
        <c:axId val="448582328"/>
      </c:barChart>
      <c:catAx>
        <c:axId val="448579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dobe Clean Light"/>
                <a:ea typeface="+mn-ea"/>
                <a:cs typeface="+mn-cs"/>
              </a:defRPr>
            </a:pPr>
            <a:endParaRPr lang="en-US"/>
          </a:p>
        </c:txPr>
        <c:crossAx val="448582328"/>
        <c:crosses val="autoZero"/>
        <c:auto val="1"/>
        <c:lblAlgn val="ctr"/>
        <c:lblOffset val="100"/>
        <c:noMultiLvlLbl val="0"/>
      </c:catAx>
      <c:valAx>
        <c:axId val="448582328"/>
        <c:scaling>
          <c:orientation val="minMax"/>
        </c:scaling>
        <c:delete val="1"/>
        <c:axPos val="b"/>
        <c:numFmt formatCode="0%" sourceLinked="1"/>
        <c:majorTickMark val="none"/>
        <c:minorTickMark val="none"/>
        <c:tickLblPos val="nextTo"/>
        <c:crossAx val="448579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0.56318</cdr:x>
      <cdr:y>0.71009</cdr:y>
    </cdr:from>
    <cdr:to>
      <cdr:x>0.66731</cdr:x>
      <cdr:y>0.74922</cdr:y>
    </cdr:to>
    <cdr:sp macro="" textlink="">
      <cdr:nvSpPr>
        <cdr:cNvPr id="2" name="TextBox 1"/>
        <cdr:cNvSpPr txBox="1"/>
      </cdr:nvSpPr>
      <cdr:spPr>
        <a:xfrm xmlns:a="http://schemas.openxmlformats.org/drawingml/2006/main">
          <a:off x="3433155" y="2513035"/>
          <a:ext cx="634789" cy="138499"/>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900" dirty="0" smtClean="0">
              <a:solidFill>
                <a:schemeClr val="bg1"/>
              </a:solidFill>
              <a:latin typeface="Adobe Clean Light" panose="020B0303020404020204"/>
            </a:rPr>
            <a:t>Dramatically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Adobe Clean Light"/>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Adobe Clean Light"/>
              </a:defRPr>
            </a:lvl1pPr>
          </a:lstStyle>
          <a:p>
            <a:fld id="{E1F6CE71-E251-584B-A9B3-4837AA83D432}" type="datetimeFigureOut">
              <a:rPr lang="en-US" smtClean="0"/>
              <a:pPr/>
              <a:t>9/2/2016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7" tIns="46589" rIns="93177" bIns="46589"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Adobe Clean Light"/>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Adobe Clean Light"/>
              </a:defRPr>
            </a:lvl1pPr>
          </a:lstStyle>
          <a:p>
            <a:fld id="{C0B84D71-BE06-B841-A95D-5C93A2369E31}" type="slidenum">
              <a:rPr lang="en-US" smtClean="0"/>
              <a:pPr/>
              <a:t>‹#›</a:t>
            </a:fld>
            <a:endParaRPr lang="en-US" dirty="0"/>
          </a:p>
        </p:txBody>
      </p:sp>
    </p:spTree>
    <p:extLst>
      <p:ext uri="{BB962C8B-B14F-4D97-AF65-F5344CB8AC3E}">
        <p14:creationId xmlns:p14="http://schemas.microsoft.com/office/powerpoint/2010/main" val="1958404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dobe Clean Light"/>
        <a:ea typeface="+mn-ea"/>
        <a:cs typeface="+mn-cs"/>
      </a:defRPr>
    </a:lvl1pPr>
    <a:lvl2pPr marL="457200" algn="l" defTabSz="457200" rtl="0" eaLnBrk="1" latinLnBrk="0" hangingPunct="1">
      <a:defRPr sz="1200" kern="1200">
        <a:solidFill>
          <a:schemeClr val="tx1"/>
        </a:solidFill>
        <a:latin typeface="Adobe Clean Light"/>
        <a:ea typeface="+mn-ea"/>
        <a:cs typeface="+mn-cs"/>
      </a:defRPr>
    </a:lvl2pPr>
    <a:lvl3pPr marL="914400" algn="l" defTabSz="457200" rtl="0" eaLnBrk="1" latinLnBrk="0" hangingPunct="1">
      <a:defRPr sz="1200" kern="1200">
        <a:solidFill>
          <a:schemeClr val="tx1"/>
        </a:solidFill>
        <a:latin typeface="Adobe Clean Light"/>
        <a:ea typeface="+mn-ea"/>
        <a:cs typeface="+mn-cs"/>
      </a:defRPr>
    </a:lvl3pPr>
    <a:lvl4pPr marL="1371600" algn="l" defTabSz="457200" rtl="0" eaLnBrk="1" latinLnBrk="0" hangingPunct="1">
      <a:defRPr sz="1200" kern="1200">
        <a:solidFill>
          <a:schemeClr val="tx1"/>
        </a:solidFill>
        <a:latin typeface="Adobe Clean Light"/>
        <a:ea typeface="+mn-ea"/>
        <a:cs typeface="+mn-cs"/>
      </a:defRPr>
    </a:lvl4pPr>
    <a:lvl5pPr marL="1828800" algn="l" defTabSz="457200" rtl="0" eaLnBrk="1" latinLnBrk="0" hangingPunct="1">
      <a:defRPr sz="1200" kern="1200">
        <a:solidFill>
          <a:schemeClr val="tx1"/>
        </a:solidFill>
        <a:latin typeface="Adobe Clean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84D71-BE06-B841-A95D-5C93A2369E3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8763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84D71-BE06-B841-A95D-5C93A2369E3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6930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84D71-BE06-B841-A95D-5C93A2369E3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8290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84D71-BE06-B841-A95D-5C93A2369E3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76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84D71-BE06-B841-A95D-5C93A2369E31}"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69585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84D71-BE06-B841-A95D-5C93A2369E31}"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93568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84D71-BE06-B841-A95D-5C93A2369E31}" type="slidenum">
              <a:rPr lang="en-US" smtClean="0"/>
              <a:t>50</a:t>
            </a:fld>
            <a:endParaRPr lang="en-US"/>
          </a:p>
        </p:txBody>
      </p:sp>
    </p:spTree>
    <p:extLst>
      <p:ext uri="{BB962C8B-B14F-4D97-AF65-F5344CB8AC3E}">
        <p14:creationId xmlns:p14="http://schemas.microsoft.com/office/powerpoint/2010/main" val="337983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84D71-BE06-B841-A95D-5C93A2369E31}" type="slidenum">
              <a:rPr lang="en-US" smtClean="0"/>
              <a:t>51</a:t>
            </a:fld>
            <a:endParaRPr lang="en-US"/>
          </a:p>
        </p:txBody>
      </p:sp>
    </p:spTree>
    <p:extLst>
      <p:ext uri="{BB962C8B-B14F-4D97-AF65-F5344CB8AC3E}">
        <p14:creationId xmlns:p14="http://schemas.microsoft.com/office/powerpoint/2010/main" val="2494421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EXP Title Gray 1">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16" name="TextBox 15"/>
          <p:cNvSpPr txBox="1"/>
          <p:nvPr userDrawn="1"/>
        </p:nvSpPr>
        <p:spPr>
          <a:xfrm>
            <a:off x="312499" y="4891367"/>
            <a:ext cx="3802333" cy="107722"/>
          </a:xfrm>
          <a:prstGeom prst="rect">
            <a:avLst/>
          </a:prstGeom>
          <a:noFill/>
        </p:spPr>
        <p:txBody>
          <a:bodyPr vert="horz" wrap="square" lIns="0" tIns="0" rIns="0" bIns="0" rtlCol="0" anchor="ctr" anchorCtr="0">
            <a:spAutoFit/>
          </a:bodyPr>
          <a:lstStyle/>
          <a:p>
            <a:r>
              <a:rPr lang="en-US" sz="700" b="0" i="0" kern="1200" dirty="0" smtClean="0">
                <a:solidFill>
                  <a:schemeClr val="bg1"/>
                </a:solidFill>
                <a:latin typeface="Adobe Clean Light"/>
                <a:ea typeface="+mn-ea"/>
                <a:cs typeface="Adobe Clean Light"/>
              </a:rPr>
              <a:t>© Copyright 2015 Adobe Systems Incorporated. All rights reserved.</a:t>
            </a:r>
            <a:r>
              <a:rPr lang="en-US" sz="700" b="0" i="0" kern="1200" baseline="0" dirty="0" smtClean="0">
                <a:solidFill>
                  <a:schemeClr val="bg1"/>
                </a:solidFill>
                <a:latin typeface="Adobe Clean Light"/>
                <a:ea typeface="+mn-ea"/>
                <a:cs typeface="Adobe Clean Light"/>
              </a:rPr>
              <a:t> </a:t>
            </a:r>
            <a:endParaRPr lang="en-US" sz="700" b="0" i="0" dirty="0">
              <a:solidFill>
                <a:schemeClr val="bg1"/>
              </a:solidFill>
              <a:latin typeface="Adobe Clean Light"/>
              <a:cs typeface="Adobe Clean Light"/>
            </a:endParaRPr>
          </a:p>
        </p:txBody>
      </p:sp>
      <p:sp>
        <p:nvSpPr>
          <p:cNvPr id="10" name="Title 1"/>
          <p:cNvSpPr>
            <a:spLocks noGrp="1"/>
          </p:cNvSpPr>
          <p:nvPr>
            <p:ph type="title" hasCustomPrompt="1"/>
          </p:nvPr>
        </p:nvSpPr>
        <p:spPr>
          <a:xfrm>
            <a:off x="180712" y="2551576"/>
            <a:ext cx="4644601" cy="938458"/>
          </a:xfrm>
          <a:prstGeom prst="rect">
            <a:avLst/>
          </a:prstGeom>
        </p:spPr>
        <p:txBody>
          <a:bodyPr anchor="ctr"/>
          <a:lstStyle>
            <a:lvl1pPr algn="l">
              <a:defRPr sz="2400" b="1" cap="none">
                <a:solidFill>
                  <a:schemeClr val="bg1"/>
                </a:solidFill>
                <a:latin typeface="Adobe Clean Light"/>
              </a:defRPr>
            </a:lvl1pPr>
          </a:lstStyle>
          <a:p>
            <a:r>
              <a:rPr lang="en-GB" dirty="0" smtClean="0"/>
              <a:t>CLICK TO EDIT MASTER TITLE STYLE</a:t>
            </a:r>
            <a:endParaRPr lang="en-US" dirty="0"/>
          </a:p>
        </p:txBody>
      </p:sp>
      <p:pic>
        <p:nvPicPr>
          <p:cNvPr id="4" name="Picture 3" descr="Adobe_Red_Tag_Logo_PRINT_top_placement_PMS_ai.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676694" y="0"/>
            <a:ext cx="302644" cy="506986"/>
          </a:xfrm>
          <a:prstGeom prst="rect">
            <a:avLst/>
          </a:prstGeom>
        </p:spPr>
      </p:pic>
      <p:pic>
        <p:nvPicPr>
          <p:cNvPr id="5" name="Picture 4" descr="Adobe_Red_Tag_Logo_PRINT_top_placement_PMS_a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77772" y="0"/>
            <a:ext cx="302644" cy="506986"/>
          </a:xfrm>
          <a:prstGeom prst="rect">
            <a:avLst/>
          </a:prstGeom>
        </p:spPr>
      </p:pic>
    </p:spTree>
    <p:extLst>
      <p:ext uri="{BB962C8B-B14F-4D97-AF65-F5344CB8AC3E}">
        <p14:creationId xmlns:p14="http://schemas.microsoft.com/office/powerpoint/2010/main" val="364352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XP Two Column">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61821"/>
            <a:ext cx="8686800" cy="461665"/>
          </a:xfrm>
          <a:prstGeom prst="rect">
            <a:avLst/>
          </a:prstGeom>
        </p:spPr>
        <p:txBody>
          <a:bodyPr wrap="square" anchor="ctr">
            <a:spAutoFit/>
          </a:bodyPr>
          <a:lstStyle>
            <a:lvl1pPr algn="l">
              <a:defRPr sz="3000">
                <a:solidFill>
                  <a:srgbClr val="595959"/>
                </a:solidFill>
                <a:latin typeface="Adobe Clean Light"/>
              </a:defRPr>
            </a:lvl1pPr>
          </a:lstStyle>
          <a:p>
            <a:r>
              <a:rPr lang="en-GB" dirty="0" smtClean="0"/>
              <a:t>CLICK TO EDIT MASTER TITLE STYLE</a:t>
            </a:r>
            <a:endParaRPr lang="en-US" dirty="0"/>
          </a:p>
        </p:txBody>
      </p:sp>
      <p:sp>
        <p:nvSpPr>
          <p:cNvPr id="20" name="Content Placeholder 2"/>
          <p:cNvSpPr>
            <a:spLocks noGrp="1"/>
          </p:cNvSpPr>
          <p:nvPr>
            <p:ph sz="half" idx="14"/>
          </p:nvPr>
        </p:nvSpPr>
        <p:spPr>
          <a:xfrm>
            <a:off x="461772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3" name="Content Placeholder 2"/>
          <p:cNvSpPr>
            <a:spLocks noGrp="1"/>
          </p:cNvSpPr>
          <p:nvPr>
            <p:ph sz="half" idx="1"/>
          </p:nvPr>
        </p:nvSpPr>
        <p:spPr>
          <a:xfrm>
            <a:off x="22860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3"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153440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Section Header">
    <p:bg>
      <p:bgPr>
        <a:gradFill flip="none" rotWithShape="1">
          <a:gsLst>
            <a:gs pos="0">
              <a:srgbClr val="003473"/>
            </a:gs>
            <a:gs pos="100000">
              <a:srgbClr val="0083CA"/>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718" y="2005479"/>
            <a:ext cx="4644601" cy="938458"/>
          </a:xfrm>
          <a:prstGeom prst="rect">
            <a:avLst/>
          </a:prstGeom>
        </p:spPr>
        <p:txBody>
          <a:bodyPr anchor="ctr"/>
          <a:lstStyle>
            <a:lvl1pPr algn="l">
              <a:defRPr sz="2400" b="1" cap="none">
                <a:solidFill>
                  <a:srgbClr val="C00000"/>
                </a:solidFill>
              </a:defRPr>
            </a:lvl1pPr>
          </a:lstStyle>
          <a:p>
            <a:r>
              <a:rPr lang="en-GB" dirty="0" smtClean="0"/>
              <a:t>CLICK TO EDIT MASTER TITLE STYLE</a:t>
            </a:r>
            <a:endParaRPr lang="en-US" dirty="0"/>
          </a:p>
        </p:txBody>
      </p:sp>
      <p:sp>
        <p:nvSpPr>
          <p:cNvPr id="7" name="Snip Single Corner Rectangle 6"/>
          <p:cNvSpPr/>
          <p:nvPr userDrawn="1"/>
        </p:nvSpPr>
        <p:spPr>
          <a:xfrm flipV="1">
            <a:off x="-76461" y="1909262"/>
            <a:ext cx="5206586" cy="1130899"/>
          </a:xfrm>
          <a:prstGeom prst="snip1Rect">
            <a:avLst>
              <a:gd name="adj" fmla="val 30321"/>
            </a:avLst>
          </a:prstGeom>
          <a:solidFill>
            <a:schemeClr val="bg1">
              <a:lumMod val="9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2"/>
            <a:endParaRPr lang="en-US" sz="1350" dirty="0">
              <a:solidFill>
                <a:srgbClr val="FFFFFF"/>
              </a:solidFill>
            </a:endParaRPr>
          </a:p>
        </p:txBody>
      </p:sp>
    </p:spTree>
    <p:extLst>
      <p:ext uri="{BB962C8B-B14F-4D97-AF65-F5344CB8AC3E}">
        <p14:creationId xmlns:p14="http://schemas.microsoft.com/office/powerpoint/2010/main" val="362581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XP Two Column">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61821"/>
            <a:ext cx="8686800" cy="461665"/>
          </a:xfrm>
          <a:prstGeom prst="rect">
            <a:avLst/>
          </a:prstGeom>
        </p:spPr>
        <p:txBody>
          <a:bodyPr wrap="square" anchor="ctr">
            <a:spAutoFit/>
          </a:bodyPr>
          <a:lstStyle>
            <a:lvl1pPr algn="l">
              <a:defRPr sz="3000">
                <a:solidFill>
                  <a:srgbClr val="595959"/>
                </a:solidFill>
                <a:latin typeface="Adobe Clean Light"/>
              </a:defRPr>
            </a:lvl1pPr>
          </a:lstStyle>
          <a:p>
            <a:r>
              <a:rPr lang="en-GB" dirty="0" smtClean="0"/>
              <a:t>CLICK TO EDIT MASTER TITLE STYLE</a:t>
            </a:r>
            <a:endParaRPr lang="en-US" dirty="0"/>
          </a:p>
        </p:txBody>
      </p:sp>
      <p:sp>
        <p:nvSpPr>
          <p:cNvPr id="20" name="Content Placeholder 2"/>
          <p:cNvSpPr>
            <a:spLocks noGrp="1"/>
          </p:cNvSpPr>
          <p:nvPr>
            <p:ph sz="half" idx="14"/>
          </p:nvPr>
        </p:nvSpPr>
        <p:spPr>
          <a:xfrm>
            <a:off x="461772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3" name="Content Placeholder 2"/>
          <p:cNvSpPr>
            <a:spLocks noGrp="1"/>
          </p:cNvSpPr>
          <p:nvPr>
            <p:ph sz="half" idx="1"/>
          </p:nvPr>
        </p:nvSpPr>
        <p:spPr>
          <a:xfrm>
            <a:off x="22860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3"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8" name="TextBox 7"/>
          <p:cNvSpPr txBox="1"/>
          <p:nvPr userDrawn="1"/>
        </p:nvSpPr>
        <p:spPr>
          <a:xfrm>
            <a:off x="312499" y="4868284"/>
            <a:ext cx="3802333" cy="153888"/>
          </a:xfrm>
          <a:prstGeom prst="rect">
            <a:avLst/>
          </a:prstGeom>
          <a:noFill/>
        </p:spPr>
        <p:txBody>
          <a:bodyPr vert="horz" wrap="square" lIns="0" tIns="0" rIns="0" bIns="0" rtlCol="0" anchor="ctr" anchorCtr="0">
            <a:spAutoFit/>
          </a:bodyPr>
          <a:lstStyle/>
          <a:p>
            <a:r>
              <a:rPr lang="en-US" sz="500" b="0" i="0" kern="1200" dirty="0" smtClean="0">
                <a:solidFill>
                  <a:schemeClr val="bg1">
                    <a:lumMod val="50000"/>
                  </a:schemeClr>
                </a:solidFill>
                <a:latin typeface="Adobe Clean Light"/>
                <a:ea typeface="+mn-ea"/>
                <a:cs typeface="Adobe Clean Light"/>
              </a:rPr>
              <a:t>ADOBE | DIGITAL ROADBLOCK:</a:t>
            </a:r>
          </a:p>
          <a:p>
            <a:r>
              <a:rPr lang="en-US" sz="500" b="0" i="0" kern="1200" dirty="0" smtClean="0">
                <a:solidFill>
                  <a:schemeClr val="bg1">
                    <a:lumMod val="50000"/>
                  </a:schemeClr>
                </a:solidFill>
                <a:latin typeface="Adobe Clean Light"/>
                <a:ea typeface="+mn-ea"/>
                <a:cs typeface="Adobe Clean Light"/>
              </a:rPr>
              <a:t>Marketers struggle to reinvent themselves,</a:t>
            </a:r>
            <a:r>
              <a:rPr lang="en-US" sz="500" b="0" i="0" kern="1200" baseline="0" dirty="0" smtClean="0">
                <a:solidFill>
                  <a:schemeClr val="bg1">
                    <a:lumMod val="50000"/>
                  </a:schemeClr>
                </a:solidFill>
                <a:latin typeface="Adobe Clean Light"/>
                <a:ea typeface="+mn-ea"/>
                <a:cs typeface="Adobe Clean Light"/>
              </a:rPr>
              <a:t> European edition.</a:t>
            </a:r>
            <a:endParaRPr lang="en-US" sz="500" b="0" i="0" dirty="0">
              <a:solidFill>
                <a:schemeClr val="bg1">
                  <a:lumMod val="50000"/>
                </a:schemeClr>
              </a:solidFill>
              <a:latin typeface="Adobe Clean Light"/>
              <a:cs typeface="Adobe Clean Light"/>
            </a:endParaRPr>
          </a:p>
        </p:txBody>
      </p:sp>
    </p:spTree>
    <p:extLst>
      <p:ext uri="{BB962C8B-B14F-4D97-AF65-F5344CB8AC3E}">
        <p14:creationId xmlns:p14="http://schemas.microsoft.com/office/powerpoint/2010/main" val="62527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XP One Colum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78086"/>
            <a:ext cx="8686800" cy="3654297"/>
          </a:xfrm>
          <a:prstGeom prst="rect">
            <a:avLst/>
          </a:prstGeom>
        </p:spPr>
        <p:txBody>
          <a:bodyPr>
            <a:noAutofit/>
          </a:bodyPr>
          <a:lstStyle>
            <a:lvl1pPr marL="274313" indent="-274313">
              <a:spcBef>
                <a:spcPts val="0"/>
              </a:spcBef>
              <a:buClr>
                <a:schemeClr val="tx1"/>
              </a:buClr>
              <a:buFont typeface="Arial" pitchFamily="34" charset="0"/>
              <a:buChar char="•"/>
              <a:defRPr sz="1600">
                <a:solidFill>
                  <a:schemeClr val="tx1"/>
                </a:solidFill>
                <a:latin typeface="Adobe Clean Light"/>
              </a:defRPr>
            </a:lvl1pPr>
            <a:lvl2pPr marL="548627" indent="-274313">
              <a:spcBef>
                <a:spcPts val="0"/>
              </a:spcBef>
              <a:buClr>
                <a:schemeClr val="tx1"/>
              </a:buClr>
              <a:buFont typeface="Arial" pitchFamily="34" charset="0"/>
              <a:buChar char="•"/>
              <a:defRPr sz="1600">
                <a:solidFill>
                  <a:schemeClr val="tx1"/>
                </a:solidFill>
                <a:latin typeface="Adobe Clean Light"/>
              </a:defRPr>
            </a:lvl2pPr>
            <a:lvl3pPr marL="822940" indent="-274313">
              <a:spcBef>
                <a:spcPts val="0"/>
              </a:spcBef>
              <a:spcAft>
                <a:spcPts val="0"/>
              </a:spcAft>
              <a:buClr>
                <a:schemeClr val="tx1"/>
              </a:buClr>
              <a:buFont typeface="Arial" pitchFamily="34" charset="0"/>
              <a:buChar char="•"/>
              <a:defRPr sz="1600">
                <a:solidFill>
                  <a:schemeClr val="tx1"/>
                </a:solidFill>
                <a:latin typeface="Adobe Clean Light"/>
              </a:defRPr>
            </a:lvl3pPr>
            <a:lvl4pPr marL="1097252" indent="-285743">
              <a:spcBef>
                <a:spcPts val="0"/>
              </a:spcBef>
              <a:buClr>
                <a:schemeClr val="tx1"/>
              </a:buClr>
              <a:buFont typeface="Arial" pitchFamily="34" charset="0"/>
              <a:buChar char="•"/>
              <a:defRPr sz="1600">
                <a:solidFill>
                  <a:schemeClr val="tx1"/>
                </a:solidFill>
                <a:latin typeface="Adobe Clean Light"/>
              </a:defRPr>
            </a:lvl4pPr>
            <a:lvl5pPr marL="1371566" indent="-274313">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0" name="Title 1"/>
          <p:cNvSpPr>
            <a:spLocks noGrp="1"/>
          </p:cNvSpPr>
          <p:nvPr>
            <p:ph type="title" hasCustomPrompt="1"/>
          </p:nvPr>
        </p:nvSpPr>
        <p:spPr>
          <a:xfrm>
            <a:off x="228600" y="237818"/>
            <a:ext cx="8686800" cy="507831"/>
          </a:xfrm>
          <a:prstGeom prst="rect">
            <a:avLst/>
          </a:prstGeom>
        </p:spPr>
        <p:txBody>
          <a:bodyPr wrap="square" anchor="ctr">
            <a:spAutoFit/>
          </a:bodyPr>
          <a:lstStyle>
            <a:lvl1pPr algn="l">
              <a:defRPr sz="3000">
                <a:solidFill>
                  <a:srgbClr val="595959"/>
                </a:solidFill>
                <a:latin typeface="+mj-lt"/>
              </a:defRPr>
            </a:lvl1pPr>
          </a:lstStyle>
          <a:p>
            <a:r>
              <a:rPr lang="en-GB" dirty="0" smtClean="0"/>
              <a:t>CLICK TO EDIT MASTER TITLE STYLE</a:t>
            </a:r>
            <a:endParaRPr lang="en-US" dirty="0"/>
          </a:p>
        </p:txBody>
      </p:sp>
      <p:sp>
        <p:nvSpPr>
          <p:cNvPr id="16" name="Slide Number Placeholder 5"/>
          <p:cNvSpPr txBox="1">
            <a:spLocks/>
          </p:cNvSpPr>
          <p:nvPr userDrawn="1"/>
        </p:nvSpPr>
        <p:spPr>
          <a:xfrm>
            <a:off x="8822711" y="4880898"/>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6" name="TextBox 5"/>
          <p:cNvSpPr txBox="1"/>
          <p:nvPr userDrawn="1"/>
        </p:nvSpPr>
        <p:spPr>
          <a:xfrm>
            <a:off x="312500" y="4906757"/>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33447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EXP Title Gray 1">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16" name="TextBox 15"/>
          <p:cNvSpPr txBox="1"/>
          <p:nvPr userDrawn="1"/>
        </p:nvSpPr>
        <p:spPr>
          <a:xfrm>
            <a:off x="312499" y="4891367"/>
            <a:ext cx="3802333" cy="107722"/>
          </a:xfrm>
          <a:prstGeom prst="rect">
            <a:avLst/>
          </a:prstGeom>
          <a:noFill/>
        </p:spPr>
        <p:txBody>
          <a:bodyPr vert="horz" wrap="square" lIns="0" tIns="0" rIns="0" bIns="0" rtlCol="0" anchor="ctr" anchorCtr="0">
            <a:spAutoFit/>
          </a:bodyPr>
          <a:lstStyle/>
          <a:p>
            <a:r>
              <a:rPr lang="en-US" sz="700" dirty="0" smtClean="0">
                <a:solidFill>
                  <a:srgbClr val="FFFFFF"/>
                </a:solidFill>
                <a:latin typeface="Adobe Clean Light"/>
                <a:cs typeface="Adobe Clean Light"/>
              </a:rPr>
              <a:t>© Copyright 2015 Adobe Systems Incorporated. All rights reserved. </a:t>
            </a:r>
            <a:endParaRPr lang="en-US" sz="700" dirty="0">
              <a:solidFill>
                <a:srgbClr val="FFFFFF"/>
              </a:solidFill>
              <a:latin typeface="Adobe Clean Light"/>
              <a:cs typeface="Adobe Clean Light"/>
            </a:endParaRPr>
          </a:p>
        </p:txBody>
      </p:sp>
      <p:sp>
        <p:nvSpPr>
          <p:cNvPr id="10" name="Title 1"/>
          <p:cNvSpPr>
            <a:spLocks noGrp="1"/>
          </p:cNvSpPr>
          <p:nvPr>
            <p:ph type="title" hasCustomPrompt="1"/>
          </p:nvPr>
        </p:nvSpPr>
        <p:spPr>
          <a:xfrm>
            <a:off x="180712" y="2551576"/>
            <a:ext cx="4644601" cy="938458"/>
          </a:xfrm>
          <a:prstGeom prst="rect">
            <a:avLst/>
          </a:prstGeom>
        </p:spPr>
        <p:txBody>
          <a:bodyPr anchor="ctr"/>
          <a:lstStyle>
            <a:lvl1pPr algn="l">
              <a:defRPr sz="2400" b="1" cap="none">
                <a:solidFill>
                  <a:schemeClr val="bg1"/>
                </a:solidFill>
                <a:latin typeface="Adobe Clean Light"/>
              </a:defRPr>
            </a:lvl1pPr>
          </a:lstStyle>
          <a:p>
            <a:r>
              <a:rPr lang="en-GB" dirty="0" smtClean="0"/>
              <a:t>CLICK TO EDIT MASTER TITLE STYLE</a:t>
            </a:r>
            <a:endParaRPr lang="en-US" dirty="0"/>
          </a:p>
        </p:txBody>
      </p:sp>
      <p:pic>
        <p:nvPicPr>
          <p:cNvPr id="4" name="Picture 3" descr="Adobe_Red_Tag_Logo_PRINT_top_placement_PMS_a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76694" y="0"/>
            <a:ext cx="302644" cy="506986"/>
          </a:xfrm>
          <a:prstGeom prst="rect">
            <a:avLst/>
          </a:prstGeom>
        </p:spPr>
      </p:pic>
    </p:spTree>
    <p:extLst>
      <p:ext uri="{BB962C8B-B14F-4D97-AF65-F5344CB8AC3E}">
        <p14:creationId xmlns:p14="http://schemas.microsoft.com/office/powerpoint/2010/main" val="15468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EXP Title Gray 1">
    <p:bg>
      <p:bgPr>
        <a:solidFill>
          <a:schemeClr val="bg1"/>
        </a:solidFill>
        <a:effectLst/>
      </p:bgPr>
    </p:bg>
    <p:spTree>
      <p:nvGrpSpPr>
        <p:cNvPr id="1" name=""/>
        <p:cNvGrpSpPr/>
        <p:nvPr/>
      </p:nvGrpSpPr>
      <p:grpSpPr>
        <a:xfrm>
          <a:off x="0" y="0"/>
          <a:ext cx="0" cy="0"/>
          <a:chOff x="0" y="0"/>
          <a:chExt cx="0" cy="0"/>
        </a:xfrm>
      </p:grpSpPr>
      <p:sp>
        <p:nvSpPr>
          <p:cNvPr id="19"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4" name="TextBox 3"/>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6496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P One Colum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78086"/>
            <a:ext cx="868680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0" name="Title 1"/>
          <p:cNvSpPr>
            <a:spLocks noGrp="1"/>
          </p:cNvSpPr>
          <p:nvPr>
            <p:ph type="title" hasCustomPrompt="1"/>
          </p:nvPr>
        </p:nvSpPr>
        <p:spPr>
          <a:xfrm>
            <a:off x="228600" y="253206"/>
            <a:ext cx="8686800" cy="477054"/>
          </a:xfrm>
          <a:prstGeom prst="rect">
            <a:avLst/>
          </a:prstGeom>
        </p:spPr>
        <p:txBody>
          <a:bodyPr wrap="square" anchor="ctr">
            <a:spAutoFit/>
          </a:bodyPr>
          <a:lstStyle>
            <a:lvl1pPr algn="l">
              <a:defRPr sz="3000">
                <a:solidFill>
                  <a:srgbClr val="595959"/>
                </a:solidFill>
                <a:latin typeface="+mj-lt"/>
              </a:defRPr>
            </a:lvl1pPr>
          </a:lstStyle>
          <a:p>
            <a:r>
              <a:rPr lang="en-GB" dirty="0" smtClean="0"/>
              <a:t>CLICK TO EDIT MASTER TITLE STYLE</a:t>
            </a:r>
            <a:endParaRPr lang="en-US" dirty="0"/>
          </a:p>
        </p:txBody>
      </p:sp>
      <p:sp>
        <p:nvSpPr>
          <p:cNvPr id="16"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6" name="TextBox 5"/>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128792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XP Two Column">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54127"/>
            <a:ext cx="8686800" cy="477054"/>
          </a:xfrm>
          <a:prstGeom prst="rect">
            <a:avLst/>
          </a:prstGeom>
        </p:spPr>
        <p:txBody>
          <a:bodyPr wrap="square" anchor="ctr">
            <a:spAutoFit/>
          </a:bodyPr>
          <a:lstStyle>
            <a:lvl1pPr algn="l">
              <a:defRPr sz="3000">
                <a:solidFill>
                  <a:srgbClr val="595959"/>
                </a:solidFill>
                <a:latin typeface="+mj-lt"/>
              </a:defRPr>
            </a:lvl1pPr>
          </a:lstStyle>
          <a:p>
            <a:r>
              <a:rPr lang="en-GB" dirty="0" smtClean="0"/>
              <a:t>CLICK TO EDIT MASTER TITLE STYLE</a:t>
            </a:r>
            <a:endParaRPr lang="en-US" dirty="0"/>
          </a:p>
        </p:txBody>
      </p:sp>
      <p:sp>
        <p:nvSpPr>
          <p:cNvPr id="20" name="Content Placeholder 2"/>
          <p:cNvSpPr>
            <a:spLocks noGrp="1"/>
          </p:cNvSpPr>
          <p:nvPr>
            <p:ph sz="half" idx="14"/>
          </p:nvPr>
        </p:nvSpPr>
        <p:spPr>
          <a:xfrm>
            <a:off x="461772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3" name="Content Placeholder 2"/>
          <p:cNvSpPr>
            <a:spLocks noGrp="1"/>
          </p:cNvSpPr>
          <p:nvPr>
            <p:ph sz="half" idx="1"/>
          </p:nvPr>
        </p:nvSpPr>
        <p:spPr>
          <a:xfrm>
            <a:off x="22860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6"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782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Title Blue">
    <p:spTree>
      <p:nvGrpSpPr>
        <p:cNvPr id="1" name=""/>
        <p:cNvGrpSpPr/>
        <p:nvPr/>
      </p:nvGrpSpPr>
      <p:grpSpPr>
        <a:xfrm>
          <a:off x="0" y="0"/>
          <a:ext cx="0" cy="0"/>
          <a:chOff x="0" y="0"/>
          <a:chExt cx="0" cy="0"/>
        </a:xfrm>
      </p:grpSpPr>
      <p:sp>
        <p:nvSpPr>
          <p:cNvPr id="13" name="Right Triangle 12"/>
          <p:cNvSpPr/>
          <p:nvPr userDrawn="1"/>
        </p:nvSpPr>
        <p:spPr>
          <a:xfrm rot="16200000">
            <a:off x="8756147" y="4755962"/>
            <a:ext cx="341818" cy="34181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dobe Clean Light"/>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54" y="4872632"/>
            <a:ext cx="543637" cy="219851"/>
          </a:xfrm>
          <a:prstGeom prst="rect">
            <a:avLst/>
          </a:prstGeom>
        </p:spPr>
      </p:pic>
      <p:sp>
        <p:nvSpPr>
          <p:cNvPr id="10"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6" name="TextBox 5"/>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1570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ingle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 y="909497"/>
            <a:ext cx="877824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0"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8"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6" name="TextBox 5"/>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13533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EXP Title Gray 1">
    <p:bg>
      <p:bgPr>
        <a:solidFill>
          <a:schemeClr val="bg1"/>
        </a:solidFill>
        <a:effectLst/>
      </p:bgPr>
    </p:bg>
    <p:spTree>
      <p:nvGrpSpPr>
        <p:cNvPr id="1" name=""/>
        <p:cNvGrpSpPr/>
        <p:nvPr/>
      </p:nvGrpSpPr>
      <p:grpSpPr>
        <a:xfrm>
          <a:off x="0" y="0"/>
          <a:ext cx="0" cy="0"/>
          <a:chOff x="0" y="0"/>
          <a:chExt cx="0" cy="0"/>
        </a:xfrm>
      </p:grpSpPr>
      <p:sp>
        <p:nvSpPr>
          <p:cNvPr id="19"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4" name="TextBox 3"/>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260340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Double Content">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182880" y="909497"/>
            <a:ext cx="429768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20" name="Content Placeholder 2"/>
          <p:cNvSpPr>
            <a:spLocks noGrp="1"/>
          </p:cNvSpPr>
          <p:nvPr>
            <p:ph sz="half" idx="10"/>
          </p:nvPr>
        </p:nvSpPr>
        <p:spPr>
          <a:xfrm>
            <a:off x="4663440" y="909497"/>
            <a:ext cx="429768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2"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8"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23176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Double Content">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182880" y="909497"/>
            <a:ext cx="192024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20" name="Content Placeholder 2"/>
          <p:cNvSpPr>
            <a:spLocks noGrp="1"/>
          </p:cNvSpPr>
          <p:nvPr>
            <p:ph sz="half" idx="10"/>
          </p:nvPr>
        </p:nvSpPr>
        <p:spPr>
          <a:xfrm>
            <a:off x="2286000" y="909497"/>
            <a:ext cx="667512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7"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9"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9138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Message Testing">
    <p:bg>
      <p:bgPr>
        <a:solidFill>
          <a:schemeClr val="bg1"/>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5" hasCustomPrompt="1"/>
          </p:nvPr>
        </p:nvSpPr>
        <p:spPr>
          <a:xfrm>
            <a:off x="4432854" y="1003929"/>
            <a:ext cx="4345386" cy="3657600"/>
          </a:xfrm>
          <a:prstGeom prst="rect">
            <a:avLst/>
          </a:prstGeom>
        </p:spPr>
        <p:txBody>
          <a:bodyPr/>
          <a:lstStyle>
            <a:lvl1pPr marL="0" indent="0">
              <a:buNone/>
              <a:defRPr sz="1400">
                <a:solidFill>
                  <a:schemeClr val="tx1"/>
                </a:solidFill>
                <a:latin typeface="Adobe Clean Light"/>
              </a:defRPr>
            </a:lvl1pPr>
          </a:lstStyle>
          <a:p>
            <a:r>
              <a:rPr lang="en-US" dirty="0" smtClean="0"/>
              <a:t>[CHART]</a:t>
            </a:r>
            <a:endParaRPr lang="en-US" dirty="0"/>
          </a:p>
        </p:txBody>
      </p:sp>
      <p:sp>
        <p:nvSpPr>
          <p:cNvPr id="3" name="Table Placeholder 2"/>
          <p:cNvSpPr>
            <a:spLocks noGrp="1"/>
          </p:cNvSpPr>
          <p:nvPr>
            <p:ph type="tbl" sz="quarter" idx="14" hasCustomPrompt="1"/>
          </p:nvPr>
        </p:nvSpPr>
        <p:spPr>
          <a:xfrm>
            <a:off x="2286001" y="1003929"/>
            <a:ext cx="2146853" cy="3496829"/>
          </a:xfrm>
          <a:prstGeom prst="rect">
            <a:avLst/>
          </a:prstGeom>
        </p:spPr>
        <p:txBody>
          <a:bodyPr/>
          <a:lstStyle>
            <a:lvl1pPr marL="0" indent="0" algn="r">
              <a:spcBef>
                <a:spcPts val="0"/>
              </a:spcBef>
              <a:buNone/>
              <a:defRPr sz="1000">
                <a:solidFill>
                  <a:schemeClr val="tx1"/>
                </a:solidFill>
                <a:latin typeface="Adobe Clean Light"/>
              </a:defRPr>
            </a:lvl1pPr>
          </a:lstStyle>
          <a:p>
            <a:r>
              <a:rPr lang="en-US" dirty="0" smtClean="0"/>
              <a:t>[TABLE]</a:t>
            </a:r>
            <a:endParaRPr lang="en-US" dirty="0"/>
          </a:p>
        </p:txBody>
      </p:sp>
      <p:sp>
        <p:nvSpPr>
          <p:cNvPr id="17"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8" name="Content Placeholder 2"/>
          <p:cNvSpPr>
            <a:spLocks noGrp="1"/>
          </p:cNvSpPr>
          <p:nvPr>
            <p:ph sz="half" idx="1"/>
          </p:nvPr>
        </p:nvSpPr>
        <p:spPr>
          <a:xfrm>
            <a:off x="182880" y="909497"/>
            <a:ext cx="192024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9"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rgbClr val="FFFFFF">
                    <a:lumMod val="85000"/>
                  </a:srgbClr>
                </a:solidFill>
                <a:latin typeface="Tw Cen MT" pitchFamily="34" charset="0"/>
              </a:rPr>
              <a:pPr algn="ctr"/>
              <a:t>‹#›</a:t>
            </a:fld>
            <a:endParaRPr lang="en-US" sz="800" dirty="0">
              <a:solidFill>
                <a:srgbClr val="FFFFFF">
                  <a:lumMod val="85000"/>
                </a:srgbClr>
              </a:solidFill>
              <a:latin typeface="Tw Cen MT" pitchFamily="34" charset="0"/>
            </a:endParaRPr>
          </a:p>
        </p:txBody>
      </p:sp>
      <p:sp>
        <p:nvSpPr>
          <p:cNvPr id="8" name="TextBox 7"/>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205590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XP Two Column">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61821"/>
            <a:ext cx="8686800" cy="461665"/>
          </a:xfrm>
          <a:prstGeom prst="rect">
            <a:avLst/>
          </a:prstGeom>
        </p:spPr>
        <p:txBody>
          <a:bodyPr wrap="square" anchor="ctr">
            <a:spAutoFit/>
          </a:bodyPr>
          <a:lstStyle>
            <a:lvl1pPr algn="l">
              <a:defRPr sz="3000">
                <a:solidFill>
                  <a:srgbClr val="595959"/>
                </a:solidFill>
                <a:latin typeface="Adobe Clean Light"/>
              </a:defRPr>
            </a:lvl1pPr>
          </a:lstStyle>
          <a:p>
            <a:r>
              <a:rPr lang="en-GB" dirty="0" smtClean="0"/>
              <a:t>CLICK TO EDIT MASTER TITLE STYLE</a:t>
            </a:r>
            <a:endParaRPr lang="en-US" dirty="0"/>
          </a:p>
        </p:txBody>
      </p:sp>
      <p:sp>
        <p:nvSpPr>
          <p:cNvPr id="20" name="Content Placeholder 2"/>
          <p:cNvSpPr>
            <a:spLocks noGrp="1"/>
          </p:cNvSpPr>
          <p:nvPr>
            <p:ph sz="half" idx="14"/>
          </p:nvPr>
        </p:nvSpPr>
        <p:spPr>
          <a:xfrm>
            <a:off x="461772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3" name="Content Placeholder 2"/>
          <p:cNvSpPr>
            <a:spLocks noGrp="1"/>
          </p:cNvSpPr>
          <p:nvPr>
            <p:ph sz="half" idx="1"/>
          </p:nvPr>
        </p:nvSpPr>
        <p:spPr>
          <a:xfrm>
            <a:off x="22860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3"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331763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 One Column">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78086"/>
            <a:ext cx="868680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0" name="Title 1"/>
          <p:cNvSpPr>
            <a:spLocks noGrp="1"/>
          </p:cNvSpPr>
          <p:nvPr>
            <p:ph type="title" hasCustomPrompt="1"/>
          </p:nvPr>
        </p:nvSpPr>
        <p:spPr>
          <a:xfrm>
            <a:off x="228600" y="253206"/>
            <a:ext cx="8686800" cy="477054"/>
          </a:xfrm>
          <a:prstGeom prst="rect">
            <a:avLst/>
          </a:prstGeom>
        </p:spPr>
        <p:txBody>
          <a:bodyPr wrap="square" anchor="ctr">
            <a:spAutoFit/>
          </a:bodyPr>
          <a:lstStyle>
            <a:lvl1pPr algn="l">
              <a:defRPr sz="3000">
                <a:solidFill>
                  <a:srgbClr val="595959"/>
                </a:solidFill>
                <a:latin typeface="+mj-lt"/>
              </a:defRPr>
            </a:lvl1pPr>
          </a:lstStyle>
          <a:p>
            <a:r>
              <a:rPr lang="en-GB" dirty="0" smtClean="0"/>
              <a:t>CLICK TO EDIT MASTER TITLE STYLE</a:t>
            </a:r>
            <a:endParaRPr lang="en-US" dirty="0"/>
          </a:p>
        </p:txBody>
      </p:sp>
      <p:sp>
        <p:nvSpPr>
          <p:cNvPr id="16"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6" name="TextBox 5"/>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39526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 Two Column">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54127"/>
            <a:ext cx="8686800" cy="477054"/>
          </a:xfrm>
          <a:prstGeom prst="rect">
            <a:avLst/>
          </a:prstGeom>
        </p:spPr>
        <p:txBody>
          <a:bodyPr wrap="square" anchor="ctr">
            <a:spAutoFit/>
          </a:bodyPr>
          <a:lstStyle>
            <a:lvl1pPr algn="l">
              <a:defRPr sz="3000">
                <a:solidFill>
                  <a:srgbClr val="595959"/>
                </a:solidFill>
                <a:latin typeface="+mj-lt"/>
              </a:defRPr>
            </a:lvl1pPr>
          </a:lstStyle>
          <a:p>
            <a:r>
              <a:rPr lang="en-GB" dirty="0" smtClean="0"/>
              <a:t>CLICK TO EDIT MASTER TITLE STYLE</a:t>
            </a:r>
            <a:endParaRPr lang="en-US" dirty="0"/>
          </a:p>
        </p:txBody>
      </p:sp>
      <p:sp>
        <p:nvSpPr>
          <p:cNvPr id="20" name="Content Placeholder 2"/>
          <p:cNvSpPr>
            <a:spLocks noGrp="1"/>
          </p:cNvSpPr>
          <p:nvPr>
            <p:ph sz="half" idx="14"/>
          </p:nvPr>
        </p:nvSpPr>
        <p:spPr>
          <a:xfrm>
            <a:off x="461772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3" name="Content Placeholder 2"/>
          <p:cNvSpPr>
            <a:spLocks noGrp="1"/>
          </p:cNvSpPr>
          <p:nvPr>
            <p:ph sz="half" idx="1"/>
          </p:nvPr>
        </p:nvSpPr>
        <p:spPr>
          <a:xfrm>
            <a:off x="228600" y="978086"/>
            <a:ext cx="4297680" cy="3654297"/>
          </a:xfrm>
          <a:prstGeom prst="rect">
            <a:avLst/>
          </a:prstGeom>
        </p:spPr>
        <p:txBody>
          <a:bodyPr>
            <a:noAutofit/>
          </a:bodyPr>
          <a:lstStyle>
            <a:lvl1pPr marL="274320" indent="-274320">
              <a:spcBef>
                <a:spcPts val="0"/>
              </a:spcBef>
              <a:buClr>
                <a:schemeClr val="tx1"/>
              </a:buClr>
              <a:buFont typeface="Arial" pitchFamily="34" charset="0"/>
              <a:buChar char="•"/>
              <a:defRPr sz="1600">
                <a:solidFill>
                  <a:schemeClr val="tx1"/>
                </a:solidFill>
                <a:latin typeface="Adobe Clean Light"/>
              </a:defRPr>
            </a:lvl1pPr>
            <a:lvl2pPr marL="548640" indent="-274320">
              <a:spcBef>
                <a:spcPts val="0"/>
              </a:spcBef>
              <a:buClr>
                <a:schemeClr val="tx1"/>
              </a:buClr>
              <a:buFont typeface="Arial" pitchFamily="34" charset="0"/>
              <a:buChar char="•"/>
              <a:defRPr sz="1600">
                <a:solidFill>
                  <a:schemeClr val="tx1"/>
                </a:solidFill>
                <a:latin typeface="Adobe Clean Light"/>
              </a:defRPr>
            </a:lvl2pPr>
            <a:lvl3pPr marL="822960" indent="-274320">
              <a:spcBef>
                <a:spcPts val="0"/>
              </a:spcBef>
              <a:spcAft>
                <a:spcPts val="0"/>
              </a:spcAft>
              <a:buClr>
                <a:schemeClr val="tx1"/>
              </a:buClr>
              <a:buFont typeface="Arial" pitchFamily="34" charset="0"/>
              <a:buChar char="•"/>
              <a:defRPr sz="1600">
                <a:solidFill>
                  <a:schemeClr val="tx1"/>
                </a:solidFill>
                <a:latin typeface="Adobe Clean Light"/>
              </a:defRPr>
            </a:lvl3pPr>
            <a:lvl4pPr marL="1097280" indent="-285750">
              <a:spcBef>
                <a:spcPts val="0"/>
              </a:spcBef>
              <a:buClr>
                <a:schemeClr val="tx1"/>
              </a:buClr>
              <a:buFont typeface="Arial" pitchFamily="34" charset="0"/>
              <a:buChar char="•"/>
              <a:defRPr sz="1600">
                <a:solidFill>
                  <a:schemeClr val="tx1"/>
                </a:solidFill>
                <a:latin typeface="Adobe Clean Light"/>
              </a:defRPr>
            </a:lvl4pPr>
            <a:lvl5pPr marL="1371600" indent="-274320">
              <a:spcBef>
                <a:spcPts val="0"/>
              </a:spcBef>
              <a:buClr>
                <a:schemeClr val="tx1"/>
              </a:buClr>
              <a:buFont typeface="Arial" pitchFamily="34" charset="0"/>
              <a:buChar char="•"/>
              <a:defRPr sz="16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6"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422960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itle Blue">
    <p:spTree>
      <p:nvGrpSpPr>
        <p:cNvPr id="1" name=""/>
        <p:cNvGrpSpPr/>
        <p:nvPr/>
      </p:nvGrpSpPr>
      <p:grpSpPr>
        <a:xfrm>
          <a:off x="0" y="0"/>
          <a:ext cx="0" cy="0"/>
          <a:chOff x="0" y="0"/>
          <a:chExt cx="0" cy="0"/>
        </a:xfrm>
      </p:grpSpPr>
      <p:sp>
        <p:nvSpPr>
          <p:cNvPr id="13" name="Right Triangle 12"/>
          <p:cNvSpPr/>
          <p:nvPr userDrawn="1"/>
        </p:nvSpPr>
        <p:spPr>
          <a:xfrm rot="16200000">
            <a:off x="8756147" y="4755962"/>
            <a:ext cx="341818" cy="34181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dobe Clean Light"/>
            </a:endParaRPr>
          </a:p>
        </p:txBody>
      </p:sp>
      <p:sp>
        <p:nvSpPr>
          <p:cNvPr id="10"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6" name="TextBox 5"/>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228120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ingle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 y="909497"/>
            <a:ext cx="877824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0"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8"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6" name="TextBox 5"/>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93315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Double Content">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182880" y="909497"/>
            <a:ext cx="429768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20" name="Content Placeholder 2"/>
          <p:cNvSpPr>
            <a:spLocks noGrp="1"/>
          </p:cNvSpPr>
          <p:nvPr>
            <p:ph sz="half" idx="10"/>
          </p:nvPr>
        </p:nvSpPr>
        <p:spPr>
          <a:xfrm>
            <a:off x="4663440" y="909497"/>
            <a:ext cx="429768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2"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8"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31921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Double Content">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182880" y="909497"/>
            <a:ext cx="192024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20" name="Content Placeholder 2"/>
          <p:cNvSpPr>
            <a:spLocks noGrp="1"/>
          </p:cNvSpPr>
          <p:nvPr>
            <p:ph sz="half" idx="10"/>
          </p:nvPr>
        </p:nvSpPr>
        <p:spPr>
          <a:xfrm>
            <a:off x="2286000" y="909497"/>
            <a:ext cx="667512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7"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9"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7" name="TextBox 6"/>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41959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Message Testing">
    <p:bg>
      <p:bgPr>
        <a:solidFill>
          <a:schemeClr val="bg1"/>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5" hasCustomPrompt="1"/>
          </p:nvPr>
        </p:nvSpPr>
        <p:spPr>
          <a:xfrm>
            <a:off x="4432854" y="1003929"/>
            <a:ext cx="4345386" cy="3657600"/>
          </a:xfrm>
          <a:prstGeom prst="rect">
            <a:avLst/>
          </a:prstGeom>
        </p:spPr>
        <p:txBody>
          <a:bodyPr/>
          <a:lstStyle>
            <a:lvl1pPr marL="0" indent="0">
              <a:buNone/>
              <a:defRPr sz="1400">
                <a:solidFill>
                  <a:schemeClr val="tx1"/>
                </a:solidFill>
                <a:latin typeface="Adobe Clean Light"/>
              </a:defRPr>
            </a:lvl1pPr>
          </a:lstStyle>
          <a:p>
            <a:r>
              <a:rPr lang="en-US" dirty="0" smtClean="0"/>
              <a:t>[CHART]</a:t>
            </a:r>
            <a:endParaRPr lang="en-US" dirty="0"/>
          </a:p>
        </p:txBody>
      </p:sp>
      <p:sp>
        <p:nvSpPr>
          <p:cNvPr id="3" name="Table Placeholder 2"/>
          <p:cNvSpPr>
            <a:spLocks noGrp="1"/>
          </p:cNvSpPr>
          <p:nvPr>
            <p:ph type="tbl" sz="quarter" idx="14" hasCustomPrompt="1"/>
          </p:nvPr>
        </p:nvSpPr>
        <p:spPr>
          <a:xfrm>
            <a:off x="2286001" y="1003929"/>
            <a:ext cx="2146853" cy="3496829"/>
          </a:xfrm>
          <a:prstGeom prst="rect">
            <a:avLst/>
          </a:prstGeom>
        </p:spPr>
        <p:txBody>
          <a:bodyPr/>
          <a:lstStyle>
            <a:lvl1pPr marL="0" indent="0" algn="r">
              <a:spcBef>
                <a:spcPts val="0"/>
              </a:spcBef>
              <a:buNone/>
              <a:defRPr sz="1000">
                <a:solidFill>
                  <a:schemeClr val="tx1"/>
                </a:solidFill>
                <a:latin typeface="Adobe Clean Light"/>
              </a:defRPr>
            </a:lvl1pPr>
          </a:lstStyle>
          <a:p>
            <a:r>
              <a:rPr lang="en-US" dirty="0" smtClean="0"/>
              <a:t>[TABLE]</a:t>
            </a:r>
            <a:endParaRPr lang="en-US" dirty="0"/>
          </a:p>
        </p:txBody>
      </p:sp>
      <p:sp>
        <p:nvSpPr>
          <p:cNvPr id="17" name="Title 1"/>
          <p:cNvSpPr>
            <a:spLocks noGrp="1"/>
          </p:cNvSpPr>
          <p:nvPr>
            <p:ph type="title" hasCustomPrompt="1"/>
          </p:nvPr>
        </p:nvSpPr>
        <p:spPr>
          <a:xfrm>
            <a:off x="182880" y="223916"/>
            <a:ext cx="8778240" cy="461665"/>
          </a:xfrm>
          <a:prstGeom prst="rect">
            <a:avLst/>
          </a:prstGeom>
        </p:spPr>
        <p:txBody>
          <a:bodyPr wrap="square" lIns="0" tIns="0" rIns="0" bIns="0" anchor="ctr">
            <a:spAutoFit/>
          </a:bodyPr>
          <a:lstStyle>
            <a:lvl1pPr algn="l">
              <a:lnSpc>
                <a:spcPct val="100000"/>
              </a:lnSpc>
              <a:defRPr sz="3000">
                <a:solidFill>
                  <a:srgbClr val="595959"/>
                </a:solidFill>
                <a:latin typeface="Adobe Clean Light"/>
              </a:defRPr>
            </a:lvl1pPr>
          </a:lstStyle>
          <a:p>
            <a:r>
              <a:rPr lang="en-GB" dirty="0" smtClean="0"/>
              <a:t>CLICK TO EDIT MASTER TITLE STYLE</a:t>
            </a:r>
            <a:endParaRPr lang="en-US" dirty="0"/>
          </a:p>
        </p:txBody>
      </p:sp>
      <p:sp>
        <p:nvSpPr>
          <p:cNvPr id="18" name="Content Placeholder 2"/>
          <p:cNvSpPr>
            <a:spLocks noGrp="1"/>
          </p:cNvSpPr>
          <p:nvPr>
            <p:ph sz="half" idx="1"/>
          </p:nvPr>
        </p:nvSpPr>
        <p:spPr>
          <a:xfrm>
            <a:off x="182880" y="909497"/>
            <a:ext cx="1920240" cy="3846464"/>
          </a:xfrm>
          <a:prstGeom prst="rect">
            <a:avLst/>
          </a:prstGeom>
        </p:spPr>
        <p:txBody>
          <a:bodyPr lIns="0" tIns="0" rIns="0" bIns="0">
            <a:noAutofit/>
          </a:bodyPr>
          <a:lstStyle>
            <a:lvl1pPr marL="182880" indent="-182880">
              <a:spcBef>
                <a:spcPts val="0"/>
              </a:spcBef>
              <a:spcAft>
                <a:spcPts val="600"/>
              </a:spcAft>
              <a:buClr>
                <a:schemeClr val="tx1"/>
              </a:buClr>
              <a:buFont typeface="Arial" pitchFamily="34" charset="0"/>
              <a:buChar char="•"/>
              <a:defRPr sz="1600">
                <a:solidFill>
                  <a:schemeClr val="tx1"/>
                </a:solidFill>
                <a:latin typeface="Adobe Clean Light"/>
              </a:defRPr>
            </a:lvl1pPr>
            <a:lvl2pPr marL="457200" indent="-182880">
              <a:spcBef>
                <a:spcPts val="0"/>
              </a:spcBef>
              <a:spcAft>
                <a:spcPts val="600"/>
              </a:spcAft>
              <a:buClr>
                <a:schemeClr val="tx1"/>
              </a:buClr>
              <a:buFont typeface="Arial" pitchFamily="34" charset="0"/>
              <a:buChar char="•"/>
              <a:defRPr sz="1400">
                <a:solidFill>
                  <a:schemeClr val="tx1"/>
                </a:solidFill>
                <a:latin typeface="Adobe Clean Light"/>
              </a:defRPr>
            </a:lvl2pPr>
            <a:lvl3pPr marL="731520" indent="-182880">
              <a:spcBef>
                <a:spcPts val="0"/>
              </a:spcBef>
              <a:spcAft>
                <a:spcPts val="600"/>
              </a:spcAft>
              <a:buClr>
                <a:schemeClr val="tx1"/>
              </a:buClr>
              <a:buFont typeface="Arial" pitchFamily="34" charset="0"/>
              <a:buChar char="•"/>
              <a:defRPr sz="1200">
                <a:solidFill>
                  <a:schemeClr val="tx1"/>
                </a:solidFill>
                <a:latin typeface="Adobe Clean Light"/>
              </a:defRPr>
            </a:lvl3pPr>
            <a:lvl4pPr marL="1005840" indent="-182880">
              <a:spcBef>
                <a:spcPts val="0"/>
              </a:spcBef>
              <a:spcAft>
                <a:spcPts val="600"/>
              </a:spcAft>
              <a:buClr>
                <a:schemeClr val="tx1"/>
              </a:buClr>
              <a:buFont typeface="Arial" pitchFamily="34" charset="0"/>
              <a:buChar char="•"/>
              <a:defRPr sz="1100">
                <a:solidFill>
                  <a:schemeClr val="tx1"/>
                </a:solidFill>
                <a:latin typeface="Adobe Clean Light"/>
              </a:defRPr>
            </a:lvl4pPr>
            <a:lvl5pPr marL="1280160" indent="-182880">
              <a:spcBef>
                <a:spcPts val="0"/>
              </a:spcBef>
              <a:spcAft>
                <a:spcPts val="600"/>
              </a:spcAft>
              <a:buClr>
                <a:schemeClr val="tx1"/>
              </a:buClr>
              <a:buFont typeface="Arial" pitchFamily="34" charset="0"/>
              <a:buChar char="•"/>
              <a:defRPr sz="1100">
                <a:solidFill>
                  <a:schemeClr val="tx1"/>
                </a:solidFill>
                <a:latin typeface="Adobe Clean Light"/>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line Bullet</a:t>
            </a:r>
          </a:p>
          <a:p>
            <a:pPr lvl="2"/>
            <a:r>
              <a:rPr lang="en-GB" dirty="0" smtClean="0"/>
              <a:t>Third Line Bullet</a:t>
            </a:r>
          </a:p>
          <a:p>
            <a:pPr lvl="3"/>
            <a:r>
              <a:rPr lang="en-GB" dirty="0" smtClean="0"/>
              <a:t>Fourth Line Bullet</a:t>
            </a:r>
          </a:p>
          <a:p>
            <a:pPr lvl="4"/>
            <a:r>
              <a:rPr lang="en-GB" dirty="0" smtClean="0"/>
              <a:t>Fifth Line Bullet</a:t>
            </a:r>
          </a:p>
        </p:txBody>
      </p:sp>
      <p:sp>
        <p:nvSpPr>
          <p:cNvPr id="19" name="Slide Number Placeholder 5"/>
          <p:cNvSpPr txBox="1">
            <a:spLocks/>
          </p:cNvSpPr>
          <p:nvPr userDrawn="1"/>
        </p:nvSpPr>
        <p:spPr>
          <a:xfrm>
            <a:off x="8822711" y="4880897"/>
            <a:ext cx="257175" cy="123111"/>
          </a:xfrm>
          <a:prstGeom prst="rect">
            <a:avLst/>
          </a:prstGeom>
        </p:spPr>
        <p:txBody>
          <a:bodyPr vert="horz" wrap="square" lIns="0" tIns="0" rIns="0" bIns="0" rtlCol="0" anchor="b" anchorCtr="0">
            <a:spAutoFit/>
          </a:bodyPr>
          <a:lstStyle>
            <a:defPPr>
              <a:defRPr lang="en-US"/>
            </a:defPPr>
            <a:lvl1pPr marL="0" algn="r" defTabSz="457200" rtl="0" eaLnBrk="1" latinLnBrk="0" hangingPunct="1">
              <a:defRPr sz="900" b="0" i="0" kern="1200">
                <a:solidFill>
                  <a:schemeClr val="bg1"/>
                </a:solidFill>
                <a:latin typeface="Edelman City Light"/>
                <a:ea typeface="+mn-ea"/>
                <a:cs typeface="Edelman City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363DC6D-BEC1-D94E-8C29-6B0BB463CD28}" type="slidenum">
              <a:rPr lang="en-US" sz="800" smtClean="0">
                <a:solidFill>
                  <a:schemeClr val="bg1">
                    <a:lumMod val="85000"/>
                  </a:schemeClr>
                </a:solidFill>
                <a:latin typeface="Tw Cen MT" pitchFamily="34" charset="0"/>
              </a:rPr>
              <a:pPr algn="ctr"/>
              <a:t>‹#›</a:t>
            </a:fld>
            <a:endParaRPr lang="en-US" sz="800" dirty="0">
              <a:solidFill>
                <a:schemeClr val="bg1">
                  <a:lumMod val="85000"/>
                </a:schemeClr>
              </a:solidFill>
              <a:latin typeface="Tw Cen MT" pitchFamily="34" charset="0"/>
            </a:endParaRPr>
          </a:p>
        </p:txBody>
      </p:sp>
      <p:sp>
        <p:nvSpPr>
          <p:cNvPr id="8" name="TextBox 7"/>
          <p:cNvSpPr txBox="1"/>
          <p:nvPr userDrawn="1"/>
        </p:nvSpPr>
        <p:spPr>
          <a:xfrm>
            <a:off x="312499" y="4906756"/>
            <a:ext cx="3802333" cy="76944"/>
          </a:xfrm>
          <a:prstGeom prst="rect">
            <a:avLst/>
          </a:prstGeom>
          <a:noFill/>
        </p:spPr>
        <p:txBody>
          <a:bodyPr vert="horz" wrap="square" lIns="0" tIns="0" rIns="0" bIns="0" rtlCol="0" anchor="ctr" anchorCtr="0">
            <a:spAutoFit/>
          </a:bodyPr>
          <a:lstStyle/>
          <a:p>
            <a:r>
              <a:rPr lang="en-US" sz="500" dirty="0" smtClean="0">
                <a:solidFill>
                  <a:srgbClr val="FFFFFF">
                    <a:lumMod val="50000"/>
                  </a:srgbClr>
                </a:solidFill>
                <a:latin typeface="Adobe Clean Light"/>
                <a:cs typeface="Adobe Clean Light"/>
              </a:rPr>
              <a:t>ADOBE | DIGITAL ROADBLOCK REFRESH 2015</a:t>
            </a:r>
            <a:endParaRPr lang="en-US" sz="500" dirty="0">
              <a:solidFill>
                <a:srgbClr val="FFFFFF">
                  <a:lumMod val="50000"/>
                </a:srgbClr>
              </a:solidFill>
              <a:latin typeface="Adobe Clean Light"/>
              <a:cs typeface="Adobe Clean Light"/>
            </a:endParaRPr>
          </a:p>
        </p:txBody>
      </p:sp>
    </p:spTree>
    <p:extLst>
      <p:ext uri="{BB962C8B-B14F-4D97-AF65-F5344CB8AC3E}">
        <p14:creationId xmlns:p14="http://schemas.microsoft.com/office/powerpoint/2010/main" val="227111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743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9" r:id="rId3"/>
    <p:sldLayoutId id="2147483830" r:id="rId4"/>
    <p:sldLayoutId id="2147483759" r:id="rId5"/>
    <p:sldLayoutId id="2147483769" r:id="rId6"/>
    <p:sldLayoutId id="2147483768" r:id="rId7"/>
    <p:sldLayoutId id="2147483777" r:id="rId8"/>
    <p:sldLayoutId id="2147483779" r:id="rId9"/>
    <p:sldLayoutId id="2147483824" r:id="rId10"/>
    <p:sldLayoutId id="2147483882" r:id="rId11"/>
    <p:sldLayoutId id="2147483871" r:id="rId12"/>
    <p:sldLayoutId id="2147483872"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p:titleStyle>
    <p:bodyStyle>
      <a:lvl1pPr marL="342900" indent="-3429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1pPr>
      <a:lvl2pPr marL="742950" indent="-28575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2pPr>
      <a:lvl3pPr marL="1143000" indent="-2286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3pPr>
      <a:lvl4pPr marL="1600200" indent="-2286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4pPr>
      <a:lvl5pPr marL="2057400" indent="-2286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01791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5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p:titleStyle>
    <p:bodyStyle>
      <a:lvl1pPr marL="342900" indent="-3429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1pPr>
      <a:lvl2pPr marL="742950" indent="-28575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2pPr>
      <a:lvl3pPr marL="1143000" indent="-2286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3pPr>
      <a:lvl4pPr marL="1600200" indent="-2286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4pPr>
      <a:lvl5pPr marL="2057400" indent="-228600" algn="l" defTabSz="457200" rtl="0" eaLnBrk="1" latinLnBrk="0" hangingPunct="1">
        <a:spcBef>
          <a:spcPct val="20000"/>
        </a:spcBef>
        <a:buFont typeface="Arial"/>
        <a:buChar char="»"/>
        <a:defRPr sz="1800" b="0" i="0" kern="1200">
          <a:solidFill>
            <a:schemeClr val="bg1"/>
          </a:solidFill>
          <a:latin typeface="Franklin Gothic Book" pitchFamily="34" charset="0"/>
          <a:ea typeface="+mn-ea"/>
          <a:cs typeface="Franklin Gothic Book"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217" y="1571032"/>
            <a:ext cx="8385438" cy="2212836"/>
          </a:xfrm>
        </p:spPr>
        <p:txBody>
          <a:bodyPr/>
          <a:lstStyle/>
          <a:p>
            <a:pPr algn="ctr"/>
            <a:r>
              <a:rPr lang="en-US" sz="4900" dirty="0" smtClean="0">
                <a:latin typeface="Adobe Clean"/>
                <a:cs typeface="Adobe Clean"/>
              </a:rPr>
              <a:t>DIGITAL ROADBLOCK:</a:t>
            </a:r>
            <a:r>
              <a:rPr lang="en-US" sz="4900" b="0" dirty="0" smtClean="0">
                <a:latin typeface="Adobe Clean"/>
                <a:cs typeface="Adobe Clean"/>
              </a:rPr>
              <a:t/>
            </a:r>
            <a:br>
              <a:rPr lang="en-US" sz="4900" b="0" dirty="0" smtClean="0">
                <a:latin typeface="Adobe Clean"/>
                <a:cs typeface="Adobe Clean"/>
              </a:rPr>
            </a:br>
            <a:r>
              <a:rPr lang="en-US" sz="3000" b="0" dirty="0" smtClean="0">
                <a:latin typeface="Adobe Clean Light"/>
                <a:cs typeface="Adobe Clean Light"/>
              </a:rPr>
              <a:t>2015 Refresh</a:t>
            </a:r>
            <a:r>
              <a:rPr lang="en-US" sz="2000" b="0" dirty="0" smtClean="0">
                <a:latin typeface="Adobe Clean"/>
                <a:cs typeface="Adobe Clean"/>
              </a:rPr>
              <a:t/>
            </a:r>
            <a:br>
              <a:rPr lang="en-US" sz="2000" b="0" dirty="0" smtClean="0">
                <a:latin typeface="Adobe Clean"/>
                <a:cs typeface="Adobe Clean"/>
              </a:rPr>
            </a:br>
            <a:r>
              <a:rPr lang="en-US" sz="2000" b="0" dirty="0" smtClean="0">
                <a:latin typeface="Adobe Clean"/>
                <a:cs typeface="Adobe Clean"/>
              </a:rPr>
              <a:t>(EMEA)</a:t>
            </a:r>
            <a:br>
              <a:rPr lang="en-US" sz="2000" b="0" dirty="0" smtClean="0">
                <a:latin typeface="Adobe Clean"/>
                <a:cs typeface="Adobe Clean"/>
              </a:rPr>
            </a:br>
            <a:r>
              <a:rPr lang="en-US" sz="2000" b="0" dirty="0" smtClean="0">
                <a:latin typeface="Adobe Clean"/>
                <a:cs typeface="Adobe Clean"/>
              </a:rPr>
              <a:t/>
            </a:r>
            <a:br>
              <a:rPr lang="en-US" sz="2000" b="0" dirty="0" smtClean="0">
                <a:latin typeface="Adobe Clean"/>
                <a:cs typeface="Adobe Clean"/>
              </a:rPr>
            </a:br>
            <a:r>
              <a:rPr lang="en-US" sz="1400" b="0" dirty="0" smtClean="0">
                <a:cs typeface="Adobe Clean"/>
              </a:rPr>
              <a:t>June</a:t>
            </a:r>
            <a:r>
              <a:rPr lang="en-US" sz="1400" b="0" dirty="0" smtClean="0">
                <a:latin typeface="Adobe Clean Light"/>
                <a:cs typeface="Adobe Clean Light"/>
              </a:rPr>
              <a:t> 2015</a:t>
            </a:r>
            <a:endParaRPr lang="en-US" sz="1400" b="0" dirty="0">
              <a:latin typeface="Adobe Clean Light"/>
              <a:cs typeface="Adobe Clean Light"/>
            </a:endParaRPr>
          </a:p>
        </p:txBody>
      </p:sp>
    </p:spTree>
    <p:extLst>
      <p:ext uri="{BB962C8B-B14F-4D97-AF65-F5344CB8AC3E}">
        <p14:creationId xmlns:p14="http://schemas.microsoft.com/office/powerpoint/2010/main" val="27121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979712" y="4826620"/>
            <a:ext cx="5501141" cy="184666"/>
          </a:xfrm>
          <a:prstGeom prst="rect">
            <a:avLst/>
          </a:prstGeom>
        </p:spPr>
        <p:txBody>
          <a:bodyPr wrap="square">
            <a:spAutoFit/>
          </a:bodyPr>
          <a:lstStyle/>
          <a:p>
            <a:pPr lvl="0"/>
            <a:r>
              <a:rPr lang="en-US" sz="600" dirty="0" smtClean="0">
                <a:solidFill>
                  <a:schemeClr val="bg1"/>
                </a:solidFill>
                <a:latin typeface="Adobe Clean Light"/>
              </a:rPr>
              <a:t>Q19. </a:t>
            </a:r>
            <a:r>
              <a:rPr lang="en-US" sz="600" dirty="0">
                <a:solidFill>
                  <a:schemeClr val="bg1"/>
                </a:solidFill>
                <a:latin typeface="Adobe Clean Light"/>
              </a:rPr>
              <a:t>Which of the following best describes how you feel about the changes happening within the marketing industry</a:t>
            </a:r>
            <a:r>
              <a:rPr lang="en-US" sz="600" dirty="0" smtClean="0">
                <a:solidFill>
                  <a:schemeClr val="bg1"/>
                </a:solidFill>
                <a:latin typeface="Adobe Clean Light"/>
              </a:rPr>
              <a:t>?</a:t>
            </a:r>
          </a:p>
        </p:txBody>
      </p:sp>
      <p:sp>
        <p:nvSpPr>
          <p:cNvPr id="2" name="TextBox 1"/>
          <p:cNvSpPr txBox="1"/>
          <p:nvPr/>
        </p:nvSpPr>
        <p:spPr>
          <a:xfrm>
            <a:off x="636927" y="212178"/>
            <a:ext cx="7834411" cy="1107996"/>
          </a:xfrm>
          <a:prstGeom prst="rect">
            <a:avLst/>
          </a:prstGeom>
          <a:noFill/>
        </p:spPr>
        <p:txBody>
          <a:bodyPr wrap="square" lIns="0" tIns="0" rIns="0" bIns="0" rtlCol="0">
            <a:spAutoFit/>
          </a:bodyPr>
          <a:lstStyle/>
          <a:p>
            <a:pPr algn="ctr"/>
            <a:r>
              <a:rPr lang="en-US" sz="4000" b="1" dirty="0" smtClean="0">
                <a:solidFill>
                  <a:srgbClr val="238C64"/>
                </a:solidFill>
                <a:latin typeface="Adobe Clean Light" panose="020B0303020404020204"/>
                <a:cs typeface="MV Boli" panose="02000500030200090000" pitchFamily="2" charset="0"/>
              </a:rPr>
              <a:t>87% </a:t>
            </a:r>
            <a:r>
              <a:rPr lang="en-US" sz="3200" dirty="0" smtClean="0">
                <a:solidFill>
                  <a:srgbClr val="238C64"/>
                </a:solidFill>
                <a:latin typeface="Adobe Clean Light" panose="020B0303020404020204"/>
                <a:cs typeface="MV Boli" panose="02000500030200090000" pitchFamily="2" charset="0"/>
              </a:rPr>
              <a:t>see the changes in marketing as an opportunity</a:t>
            </a:r>
          </a:p>
        </p:txBody>
      </p:sp>
      <p:sp>
        <p:nvSpPr>
          <p:cNvPr id="7" name="Title 1"/>
          <p:cNvSpPr>
            <a:spLocks noGrp="1"/>
          </p:cNvSpPr>
          <p:nvPr>
            <p:ph type="title"/>
          </p:nvPr>
        </p:nvSpPr>
        <p:spPr>
          <a:xfrm>
            <a:off x="3118857" y="1852683"/>
            <a:ext cx="6048672" cy="938458"/>
          </a:xfrm>
          <a:noFill/>
        </p:spPr>
        <p:txBody>
          <a:bodyPr>
            <a:normAutofit fontScale="90000"/>
          </a:bodyPr>
          <a:lstStyle/>
          <a:p>
            <a:r>
              <a:rPr lang="en-US" sz="5300" b="0" dirty="0" smtClean="0">
                <a:solidFill>
                  <a:schemeClr val="accent5"/>
                </a:solidFill>
                <a:cs typeface="Adobe Clean Light"/>
              </a:rPr>
              <a:t>72%</a:t>
            </a:r>
            <a:r>
              <a:rPr lang="en-US" b="0" dirty="0" smtClean="0">
                <a:solidFill>
                  <a:schemeClr val="accent5"/>
                </a:solidFill>
                <a:cs typeface="Adobe Clean Light"/>
              </a:rPr>
              <a:t> </a:t>
            </a:r>
            <a:r>
              <a:rPr lang="en-US" sz="3100" b="0" dirty="0" smtClean="0">
                <a:solidFill>
                  <a:schemeClr val="accent5"/>
                </a:solidFill>
                <a:cs typeface="Adobe Clean Light"/>
              </a:rPr>
              <a:t>believe marketing is at</a:t>
            </a:r>
            <a:br>
              <a:rPr lang="en-US" sz="3100" b="0" dirty="0" smtClean="0">
                <a:solidFill>
                  <a:schemeClr val="accent5"/>
                </a:solidFill>
                <a:cs typeface="Adobe Clean Light"/>
              </a:rPr>
            </a:br>
            <a:r>
              <a:rPr lang="en-US" sz="3100" b="0" dirty="0" smtClean="0">
                <a:solidFill>
                  <a:schemeClr val="accent5"/>
                </a:solidFill>
                <a:cs typeface="Adobe Clean Light"/>
              </a:rPr>
              <a:t> the beginning of a golden age</a:t>
            </a:r>
            <a:endParaRPr lang="en-US" sz="3100" b="0" dirty="0">
              <a:solidFill>
                <a:schemeClr val="accent5"/>
              </a:solidFill>
              <a:cs typeface="Adobe Clean Light"/>
            </a:endParaRPr>
          </a:p>
        </p:txBody>
      </p:sp>
    </p:spTree>
    <p:extLst>
      <p:ext uri="{BB962C8B-B14F-4D97-AF65-F5344CB8AC3E}">
        <p14:creationId xmlns:p14="http://schemas.microsoft.com/office/powerpoint/2010/main" val="76102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05" y="145917"/>
            <a:ext cx="8686800" cy="781752"/>
          </a:xfrm>
        </p:spPr>
        <p:txBody>
          <a:bodyPr/>
          <a:lstStyle/>
          <a:p>
            <a:r>
              <a:rPr lang="en-US" sz="2800" dirty="0" smtClean="0"/>
              <a:t>… with more than half feeling challenged and optimistic about industry changes</a:t>
            </a:r>
            <a:endParaRPr lang="en-US" sz="2800" dirty="0"/>
          </a:p>
        </p:txBody>
      </p:sp>
      <p:sp>
        <p:nvSpPr>
          <p:cNvPr id="5" name="Rectangle 4"/>
          <p:cNvSpPr/>
          <p:nvPr/>
        </p:nvSpPr>
        <p:spPr>
          <a:xfrm>
            <a:off x="2240779" y="4734287"/>
            <a:ext cx="5501141" cy="276999"/>
          </a:xfrm>
          <a:prstGeom prst="rect">
            <a:avLst/>
          </a:prstGeom>
        </p:spPr>
        <p:txBody>
          <a:bodyPr wrap="square">
            <a:spAutoFit/>
          </a:bodyPr>
          <a:lstStyle/>
          <a:p>
            <a:r>
              <a:rPr lang="en-US" sz="600" dirty="0" smtClean="0">
                <a:latin typeface="Adobe Clean Light"/>
              </a:rPr>
              <a:t>Q20. </a:t>
            </a:r>
            <a:r>
              <a:rPr lang="en-US" sz="600" dirty="0">
                <a:latin typeface="Adobe Clean Light"/>
              </a:rPr>
              <a:t>Which of the following adjectives best describes how you feel about the changes happening within the marketing industry today? (Select up to 3 adjectives</a:t>
            </a:r>
            <a:r>
              <a:rPr lang="en-US" sz="600" dirty="0" smtClean="0">
                <a:latin typeface="Adobe Clean Light"/>
              </a:rPr>
              <a:t>)</a:t>
            </a:r>
            <a:endParaRPr lang="en-US" sz="600" dirty="0">
              <a:latin typeface="Adobe Clean Light"/>
            </a:endParaRPr>
          </a:p>
        </p:txBody>
      </p:sp>
      <p:graphicFrame>
        <p:nvGraphicFramePr>
          <p:cNvPr id="15" name="Chart 14"/>
          <p:cNvGraphicFramePr/>
          <p:nvPr>
            <p:extLst>
              <p:ext uri="{D42A27DB-BD31-4B8C-83A1-F6EECF244321}">
                <p14:modId xmlns:p14="http://schemas.microsoft.com/office/powerpoint/2010/main" val="196738352"/>
              </p:ext>
            </p:extLst>
          </p:nvPr>
        </p:nvGraphicFramePr>
        <p:xfrm>
          <a:off x="2240779" y="1890144"/>
          <a:ext cx="4620395" cy="287904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227882" y="1295682"/>
            <a:ext cx="2688236" cy="153888"/>
          </a:xfrm>
          <a:prstGeom prst="rect">
            <a:avLst/>
          </a:prstGeom>
          <a:noFill/>
        </p:spPr>
        <p:txBody>
          <a:bodyPr wrap="none" lIns="0" tIns="0" rIns="0" bIns="0" rtlCol="0">
            <a:spAutoFit/>
          </a:bodyPr>
          <a:lstStyle/>
          <a:p>
            <a:r>
              <a:rPr lang="en-US" sz="1000" b="1" dirty="0" smtClean="0">
                <a:latin typeface="Adobe Clean Light"/>
              </a:rPr>
              <a:t>Top Descriptions Around Industry Changes </a:t>
            </a:r>
          </a:p>
        </p:txBody>
      </p:sp>
    </p:spTree>
    <p:extLst>
      <p:ext uri="{BB962C8B-B14F-4D97-AF65-F5344CB8AC3E}">
        <p14:creationId xmlns:p14="http://schemas.microsoft.com/office/powerpoint/2010/main" val="33561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145090"/>
            <a:ext cx="8686800" cy="781752"/>
          </a:xfrm>
        </p:spPr>
        <p:txBody>
          <a:bodyPr/>
          <a:lstStyle/>
          <a:p>
            <a:r>
              <a:rPr lang="en-US" sz="2800" dirty="0" smtClean="0"/>
              <a:t>The marketing function has increased in influence in the past five years, most notably in France</a:t>
            </a:r>
            <a:endParaRPr lang="en-US" sz="2800" dirty="0"/>
          </a:p>
        </p:txBody>
      </p:sp>
      <p:sp>
        <p:nvSpPr>
          <p:cNvPr id="5" name="Rectangle 4"/>
          <p:cNvSpPr/>
          <p:nvPr/>
        </p:nvSpPr>
        <p:spPr>
          <a:xfrm>
            <a:off x="2185595" y="4825484"/>
            <a:ext cx="5501141" cy="184666"/>
          </a:xfrm>
          <a:prstGeom prst="rect">
            <a:avLst/>
          </a:prstGeom>
        </p:spPr>
        <p:txBody>
          <a:bodyPr wrap="square">
            <a:spAutoFit/>
          </a:bodyPr>
          <a:lstStyle/>
          <a:p>
            <a:pPr lvl="0"/>
            <a:r>
              <a:rPr lang="en-US" sz="600" dirty="0" smtClean="0">
                <a:latin typeface="Adobe Clean Light" panose="020B0303020404020204"/>
              </a:rPr>
              <a:t>Q17. </a:t>
            </a:r>
            <a:r>
              <a:rPr lang="en-US" sz="600" dirty="0">
                <a:latin typeface="Adobe Clean Light" panose="020B0303020404020204"/>
              </a:rPr>
              <a:t>In your opinion, in the past 5 years has  the marketing function</a:t>
            </a:r>
            <a:r>
              <a:rPr lang="en-US" sz="600" dirty="0" smtClean="0">
                <a:latin typeface="Adobe Clean Light" panose="020B0303020404020204"/>
              </a:rPr>
              <a:t>:</a:t>
            </a:r>
            <a:endParaRPr lang="en-US" sz="600" dirty="0">
              <a:latin typeface="Adobe Clean Light" panose="020B0303020404020204"/>
            </a:endParaRPr>
          </a:p>
        </p:txBody>
      </p:sp>
      <p:sp>
        <p:nvSpPr>
          <p:cNvPr id="6" name="TextBox 5"/>
          <p:cNvSpPr txBox="1"/>
          <p:nvPr/>
        </p:nvSpPr>
        <p:spPr>
          <a:xfrm>
            <a:off x="881738" y="1072028"/>
            <a:ext cx="7380525" cy="169277"/>
          </a:xfrm>
          <a:prstGeom prst="rect">
            <a:avLst/>
          </a:prstGeom>
          <a:noFill/>
        </p:spPr>
        <p:txBody>
          <a:bodyPr wrap="square" lIns="0" tIns="0" rIns="0" bIns="0" rtlCol="0">
            <a:spAutoFit/>
          </a:bodyPr>
          <a:lstStyle/>
          <a:p>
            <a:pPr algn="ctr"/>
            <a:r>
              <a:rPr lang="en-US" sz="1100" b="1" dirty="0" smtClean="0">
                <a:latin typeface="Adobe Clean Light"/>
              </a:rPr>
              <a:t>Influence of Marketing</a:t>
            </a:r>
          </a:p>
        </p:txBody>
      </p:sp>
      <p:sp>
        <p:nvSpPr>
          <p:cNvPr id="8" name="Teardrop 7"/>
          <p:cNvSpPr/>
          <p:nvPr/>
        </p:nvSpPr>
        <p:spPr>
          <a:xfrm rot="1146853">
            <a:off x="3192778" y="2376551"/>
            <a:ext cx="699029" cy="756285"/>
          </a:xfrm>
          <a:prstGeom prst="teardrop">
            <a:avLst>
              <a:gd name="adj" fmla="val 107370"/>
            </a:avLst>
          </a:prstGeom>
          <a:solidFill>
            <a:srgbClr val="547B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graphicFrame>
        <p:nvGraphicFramePr>
          <p:cNvPr id="7" name="Chart 6"/>
          <p:cNvGraphicFramePr>
            <a:graphicFrameLocks noChangeAspect="1"/>
          </p:cNvGraphicFramePr>
          <p:nvPr>
            <p:extLst>
              <p:ext uri="{D42A27DB-BD31-4B8C-83A1-F6EECF244321}">
                <p14:modId xmlns:p14="http://schemas.microsoft.com/office/powerpoint/2010/main" val="938594211"/>
              </p:ext>
            </p:extLst>
          </p:nvPr>
        </p:nvGraphicFramePr>
        <p:xfrm>
          <a:off x="3991175" y="1786340"/>
          <a:ext cx="2417334" cy="2417334"/>
        </p:xfrm>
        <a:graphic>
          <a:graphicData uri="http://schemas.openxmlformats.org/drawingml/2006/chart">
            <c:chart xmlns:c="http://schemas.openxmlformats.org/drawingml/2006/chart" xmlns:r="http://schemas.openxmlformats.org/officeDocument/2006/relationships" r:id="rId2"/>
          </a:graphicData>
        </a:graphic>
      </p:graphicFrame>
      <p:sp>
        <p:nvSpPr>
          <p:cNvPr id="9" name="Teardrop 8"/>
          <p:cNvSpPr/>
          <p:nvPr/>
        </p:nvSpPr>
        <p:spPr>
          <a:xfrm rot="10800000">
            <a:off x="5535077" y="1380179"/>
            <a:ext cx="592765" cy="483076"/>
          </a:xfrm>
          <a:prstGeom prst="teardrop">
            <a:avLst>
              <a:gd name="adj" fmla="val 123220"/>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0" name="TextBox 9"/>
          <p:cNvSpPr txBox="1"/>
          <p:nvPr/>
        </p:nvSpPr>
        <p:spPr>
          <a:xfrm>
            <a:off x="3231308" y="2499883"/>
            <a:ext cx="611136" cy="461665"/>
          </a:xfrm>
          <a:prstGeom prst="rect">
            <a:avLst/>
          </a:prstGeom>
          <a:noFill/>
        </p:spPr>
        <p:txBody>
          <a:bodyPr wrap="square" lIns="0" tIns="0" rIns="0" bIns="0" rtlCol="0" anchor="ctr">
            <a:spAutoFit/>
          </a:bodyPr>
          <a:lstStyle/>
          <a:p>
            <a:pPr algn="ctr"/>
            <a:r>
              <a:rPr lang="en-US" sz="2000" b="1" dirty="0">
                <a:solidFill>
                  <a:schemeClr val="bg1"/>
                </a:solidFill>
                <a:latin typeface="Adobe Clean"/>
                <a:ea typeface="+mj-ea"/>
                <a:cs typeface="Adobe Clean"/>
              </a:rPr>
              <a:t>7</a:t>
            </a:r>
            <a:r>
              <a:rPr lang="en-US" sz="2000" b="1" dirty="0" smtClean="0">
                <a:solidFill>
                  <a:schemeClr val="bg1"/>
                </a:solidFill>
                <a:latin typeface="Adobe Clean"/>
                <a:ea typeface="+mj-ea"/>
                <a:cs typeface="Adobe Clean"/>
              </a:rPr>
              <a:t>3%</a:t>
            </a:r>
          </a:p>
          <a:p>
            <a:pPr algn="ctr"/>
            <a:r>
              <a:rPr lang="en-US" sz="900" b="1" dirty="0" smtClean="0">
                <a:solidFill>
                  <a:schemeClr val="bg1"/>
                </a:solidFill>
                <a:latin typeface="Adobe Clean"/>
                <a:cs typeface="Adobe Clean"/>
              </a:rPr>
              <a:t>Increased</a:t>
            </a:r>
            <a:endParaRPr lang="en-US" sz="900" b="1" dirty="0">
              <a:solidFill>
                <a:schemeClr val="bg1"/>
              </a:solidFill>
              <a:latin typeface="Adobe Clean"/>
              <a:ea typeface="+mj-ea"/>
              <a:cs typeface="Adobe Clean"/>
            </a:endParaRPr>
          </a:p>
        </p:txBody>
      </p:sp>
      <p:sp>
        <p:nvSpPr>
          <p:cNvPr id="11" name="TextBox 10"/>
          <p:cNvSpPr txBox="1"/>
          <p:nvPr/>
        </p:nvSpPr>
        <p:spPr>
          <a:xfrm>
            <a:off x="5569527" y="1435501"/>
            <a:ext cx="517675" cy="292388"/>
          </a:xfrm>
          <a:prstGeom prst="rect">
            <a:avLst/>
          </a:prstGeom>
          <a:noFill/>
        </p:spPr>
        <p:txBody>
          <a:bodyPr wrap="square" lIns="0" tIns="0" rIns="0" bIns="0" rtlCol="0">
            <a:spAutoFit/>
          </a:bodyPr>
          <a:lstStyle/>
          <a:p>
            <a:pPr algn="ctr"/>
            <a:r>
              <a:rPr lang="en-US" sz="1100" b="1" dirty="0" smtClean="0">
                <a:solidFill>
                  <a:srgbClr val="595959"/>
                </a:solidFill>
                <a:latin typeface="Adobe Clean"/>
                <a:ea typeface="+mj-ea"/>
                <a:cs typeface="Adobe Clean"/>
              </a:rPr>
              <a:t>6%</a:t>
            </a:r>
            <a:endParaRPr lang="en-US" sz="1100" b="1" dirty="0">
              <a:solidFill>
                <a:srgbClr val="595959"/>
              </a:solidFill>
              <a:latin typeface="Adobe Clean"/>
              <a:ea typeface="+mj-ea"/>
              <a:cs typeface="Adobe Clean"/>
            </a:endParaRPr>
          </a:p>
          <a:p>
            <a:pPr algn="ctr"/>
            <a:r>
              <a:rPr lang="en-US" sz="800" b="1" dirty="0" smtClean="0">
                <a:latin typeface="Adobe Clean"/>
              </a:rPr>
              <a:t>Decreased</a:t>
            </a:r>
            <a:endParaRPr lang="en-US" sz="1000" b="1" dirty="0" smtClean="0">
              <a:latin typeface="Adobe Clean"/>
            </a:endParaRPr>
          </a:p>
        </p:txBody>
      </p:sp>
      <p:sp>
        <p:nvSpPr>
          <p:cNvPr id="12" name="Teardrop 11"/>
          <p:cNvSpPr/>
          <p:nvPr/>
        </p:nvSpPr>
        <p:spPr>
          <a:xfrm rot="14212907">
            <a:off x="6602464" y="2647590"/>
            <a:ext cx="664102" cy="609331"/>
          </a:xfrm>
          <a:prstGeom prst="teardrop">
            <a:avLst>
              <a:gd name="adj" fmla="val 10737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3" name="TextBox 12"/>
          <p:cNvSpPr txBox="1"/>
          <p:nvPr/>
        </p:nvSpPr>
        <p:spPr>
          <a:xfrm>
            <a:off x="6634537" y="2752972"/>
            <a:ext cx="611136" cy="338554"/>
          </a:xfrm>
          <a:prstGeom prst="rect">
            <a:avLst/>
          </a:prstGeom>
          <a:noFill/>
        </p:spPr>
        <p:txBody>
          <a:bodyPr wrap="square" lIns="0" tIns="0" rIns="0" bIns="0" rtlCol="0" anchor="ctr">
            <a:spAutoFit/>
          </a:bodyPr>
          <a:lstStyle/>
          <a:p>
            <a:pPr algn="ctr"/>
            <a:r>
              <a:rPr lang="en-US" sz="1400" b="1" dirty="0" smtClean="0">
                <a:latin typeface="Adobe Clean"/>
                <a:ea typeface="+mj-ea"/>
                <a:cs typeface="Adobe Clean"/>
              </a:rPr>
              <a:t>22%</a:t>
            </a:r>
          </a:p>
          <a:p>
            <a:pPr algn="ctr"/>
            <a:r>
              <a:rPr lang="en-US" sz="800" b="1" dirty="0" smtClean="0">
                <a:latin typeface="Adobe Clean"/>
                <a:cs typeface="Adobe Clean"/>
              </a:rPr>
              <a:t>Unchanged</a:t>
            </a:r>
            <a:endParaRPr lang="en-US" sz="800" b="1" dirty="0">
              <a:latin typeface="Adobe Clean"/>
              <a:ea typeface="+mj-ea"/>
              <a:cs typeface="Adobe Clean"/>
            </a:endParaRPr>
          </a:p>
        </p:txBody>
      </p:sp>
      <p:sp>
        <p:nvSpPr>
          <p:cNvPr id="36" name="Teardrop 35"/>
          <p:cNvSpPr/>
          <p:nvPr/>
        </p:nvSpPr>
        <p:spPr>
          <a:xfrm rot="3881925">
            <a:off x="1698076" y="1641893"/>
            <a:ext cx="756283" cy="699029"/>
          </a:xfrm>
          <a:prstGeom prst="teardrop">
            <a:avLst>
              <a:gd name="adj" fmla="val 188304"/>
            </a:avLst>
          </a:prstGeom>
          <a:solidFill>
            <a:srgbClr val="66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dobe Clean Light"/>
            </a:endParaRPr>
          </a:p>
        </p:txBody>
      </p:sp>
      <p:sp>
        <p:nvSpPr>
          <p:cNvPr id="37" name="Teardrop 36"/>
          <p:cNvSpPr/>
          <p:nvPr/>
        </p:nvSpPr>
        <p:spPr>
          <a:xfrm rot="1496393">
            <a:off x="1717207" y="2712666"/>
            <a:ext cx="699029" cy="756283"/>
          </a:xfrm>
          <a:prstGeom prst="teardrop">
            <a:avLst>
              <a:gd name="adj" fmla="val 19097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38" name="Teardrop 37"/>
          <p:cNvSpPr/>
          <p:nvPr/>
        </p:nvSpPr>
        <p:spPr>
          <a:xfrm>
            <a:off x="2056563" y="3724142"/>
            <a:ext cx="699029" cy="756283"/>
          </a:xfrm>
          <a:prstGeom prst="teardrop">
            <a:avLst>
              <a:gd name="adj" fmla="val 200000"/>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7" name="TextBox 16"/>
          <p:cNvSpPr txBox="1"/>
          <p:nvPr/>
        </p:nvSpPr>
        <p:spPr>
          <a:xfrm>
            <a:off x="1855352" y="1736005"/>
            <a:ext cx="611136" cy="461665"/>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7</a:t>
            </a:r>
            <a:r>
              <a:rPr lang="en-US" sz="2000" b="1" dirty="0">
                <a:solidFill>
                  <a:schemeClr val="bg1"/>
                </a:solidFill>
                <a:latin typeface="Adobe Clean"/>
                <a:ea typeface="+mj-ea"/>
                <a:cs typeface="Adobe Clean"/>
              </a:rPr>
              <a:t>9</a:t>
            </a:r>
            <a:r>
              <a:rPr lang="en-US" sz="2000" b="1" dirty="0" smtClean="0">
                <a:solidFill>
                  <a:schemeClr val="bg1"/>
                </a:solidFill>
                <a:latin typeface="Adobe Clean"/>
                <a:ea typeface="+mj-ea"/>
                <a:cs typeface="Adobe Clean"/>
              </a:rPr>
              <a:t>%</a:t>
            </a:r>
          </a:p>
          <a:p>
            <a:pPr algn="ctr"/>
            <a:r>
              <a:rPr lang="en-US" sz="900" b="1" dirty="0" smtClean="0">
                <a:solidFill>
                  <a:schemeClr val="bg1"/>
                </a:solidFill>
                <a:latin typeface="Adobe Clean"/>
                <a:cs typeface="Adobe Clean"/>
              </a:rPr>
              <a:t>Increased</a:t>
            </a:r>
            <a:endParaRPr lang="en-US" sz="900" b="1" dirty="0">
              <a:solidFill>
                <a:schemeClr val="bg1"/>
              </a:solidFill>
              <a:latin typeface="Adobe Clean"/>
              <a:ea typeface="+mj-ea"/>
              <a:cs typeface="Adobe Clean"/>
            </a:endParaRPr>
          </a:p>
        </p:txBody>
      </p:sp>
      <p:sp>
        <p:nvSpPr>
          <p:cNvPr id="19" name="TextBox 18"/>
          <p:cNvSpPr txBox="1"/>
          <p:nvPr/>
        </p:nvSpPr>
        <p:spPr>
          <a:xfrm>
            <a:off x="1771969" y="2865843"/>
            <a:ext cx="611136" cy="461665"/>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7</a:t>
            </a:r>
            <a:r>
              <a:rPr lang="en-US" sz="2000" b="1" dirty="0">
                <a:solidFill>
                  <a:schemeClr val="bg1"/>
                </a:solidFill>
                <a:latin typeface="Adobe Clean"/>
                <a:ea typeface="+mj-ea"/>
                <a:cs typeface="Adobe Clean"/>
              </a:rPr>
              <a:t>1</a:t>
            </a:r>
            <a:r>
              <a:rPr lang="en-US" sz="2000" b="1" dirty="0" smtClean="0">
                <a:solidFill>
                  <a:schemeClr val="bg1"/>
                </a:solidFill>
                <a:latin typeface="Adobe Clean"/>
                <a:ea typeface="+mj-ea"/>
                <a:cs typeface="Adobe Clean"/>
              </a:rPr>
              <a:t>%</a:t>
            </a:r>
          </a:p>
          <a:p>
            <a:pPr algn="ctr"/>
            <a:r>
              <a:rPr lang="en-US" sz="900" b="1" dirty="0" smtClean="0">
                <a:solidFill>
                  <a:schemeClr val="bg1"/>
                </a:solidFill>
                <a:latin typeface="Adobe Clean"/>
                <a:cs typeface="Adobe Clean"/>
              </a:rPr>
              <a:t>Increased</a:t>
            </a:r>
            <a:endParaRPr lang="en-US" sz="900" b="1" dirty="0">
              <a:solidFill>
                <a:schemeClr val="bg1"/>
              </a:solidFill>
              <a:latin typeface="Adobe Clean"/>
              <a:ea typeface="+mj-ea"/>
              <a:cs typeface="Adobe Clean"/>
            </a:endParaRPr>
          </a:p>
        </p:txBody>
      </p:sp>
      <p:sp>
        <p:nvSpPr>
          <p:cNvPr id="20" name="TextBox 19"/>
          <p:cNvSpPr txBox="1"/>
          <p:nvPr/>
        </p:nvSpPr>
        <p:spPr>
          <a:xfrm>
            <a:off x="2134619" y="3836779"/>
            <a:ext cx="611136" cy="461665"/>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68%</a:t>
            </a:r>
          </a:p>
          <a:p>
            <a:pPr algn="ctr"/>
            <a:r>
              <a:rPr lang="en-US" sz="900" b="1" dirty="0" smtClean="0">
                <a:solidFill>
                  <a:schemeClr val="bg1"/>
                </a:solidFill>
                <a:latin typeface="Adobe Clean"/>
                <a:cs typeface="Adobe Clean"/>
              </a:rPr>
              <a:t>Increased</a:t>
            </a:r>
            <a:endParaRPr lang="en-US" sz="900" b="1" dirty="0">
              <a:solidFill>
                <a:schemeClr val="bg1"/>
              </a:solidFill>
              <a:latin typeface="Adobe Clean"/>
              <a:ea typeface="+mj-ea"/>
              <a:cs typeface="Adobe Clean"/>
            </a:endParaRPr>
          </a:p>
        </p:txBody>
      </p:sp>
      <p:sp>
        <p:nvSpPr>
          <p:cNvPr id="4" name="TextBox 3"/>
          <p:cNvSpPr txBox="1"/>
          <p:nvPr/>
        </p:nvSpPr>
        <p:spPr>
          <a:xfrm>
            <a:off x="1787799" y="4102283"/>
            <a:ext cx="240239" cy="184666"/>
          </a:xfrm>
          <a:prstGeom prst="rect">
            <a:avLst/>
          </a:prstGeom>
          <a:noFill/>
        </p:spPr>
        <p:txBody>
          <a:bodyPr wrap="square" lIns="0" tIns="0" rIns="0" bIns="0" rtlCol="0">
            <a:spAutoFit/>
          </a:bodyPr>
          <a:lstStyle/>
          <a:p>
            <a:r>
              <a:rPr lang="en-US" sz="1200" b="1" dirty="0" smtClean="0">
                <a:solidFill>
                  <a:srgbClr val="92D050"/>
                </a:solidFill>
                <a:latin typeface="Adobe Clean Light" panose="020B0303020404020204"/>
              </a:rPr>
              <a:t>UK</a:t>
            </a:r>
          </a:p>
        </p:txBody>
      </p:sp>
      <p:sp>
        <p:nvSpPr>
          <p:cNvPr id="22" name="TextBox 21"/>
          <p:cNvSpPr txBox="1"/>
          <p:nvPr/>
        </p:nvSpPr>
        <p:spPr>
          <a:xfrm>
            <a:off x="1436431" y="2906860"/>
            <a:ext cx="244728" cy="184666"/>
          </a:xfrm>
          <a:prstGeom prst="rect">
            <a:avLst/>
          </a:prstGeom>
          <a:noFill/>
        </p:spPr>
        <p:txBody>
          <a:bodyPr wrap="square" lIns="0" tIns="0" rIns="0" bIns="0" rtlCol="0">
            <a:spAutoFit/>
          </a:bodyPr>
          <a:lstStyle/>
          <a:p>
            <a:r>
              <a:rPr lang="en-US" sz="1200" b="1" dirty="0" smtClean="0">
                <a:solidFill>
                  <a:srgbClr val="FFC000"/>
                </a:solidFill>
                <a:latin typeface="Adobe Clean Light" panose="020B0303020404020204"/>
              </a:rPr>
              <a:t>DE</a:t>
            </a:r>
          </a:p>
        </p:txBody>
      </p:sp>
      <p:sp>
        <p:nvSpPr>
          <p:cNvPr id="23" name="TextBox 22"/>
          <p:cNvSpPr txBox="1"/>
          <p:nvPr/>
        </p:nvSpPr>
        <p:spPr>
          <a:xfrm>
            <a:off x="1449547" y="1797083"/>
            <a:ext cx="458371" cy="184666"/>
          </a:xfrm>
          <a:prstGeom prst="rect">
            <a:avLst/>
          </a:prstGeom>
          <a:noFill/>
        </p:spPr>
        <p:txBody>
          <a:bodyPr wrap="square" lIns="0" tIns="0" rIns="0" bIns="0" rtlCol="0">
            <a:spAutoFit/>
          </a:bodyPr>
          <a:lstStyle/>
          <a:p>
            <a:r>
              <a:rPr lang="en-US" sz="1200" b="1" dirty="0" smtClean="0">
                <a:solidFill>
                  <a:srgbClr val="66CCCC"/>
                </a:solidFill>
                <a:latin typeface="Adobe Clean Light" panose="020B0303020404020204"/>
              </a:rPr>
              <a:t>FR</a:t>
            </a:r>
          </a:p>
        </p:txBody>
      </p:sp>
    </p:spTree>
    <p:extLst>
      <p:ext uri="{BB962C8B-B14F-4D97-AF65-F5344CB8AC3E}">
        <p14:creationId xmlns:p14="http://schemas.microsoft.com/office/powerpoint/2010/main" val="411191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234464174"/>
              </p:ext>
            </p:extLst>
          </p:nvPr>
        </p:nvGraphicFramePr>
        <p:xfrm>
          <a:off x="4562475" y="1432560"/>
          <a:ext cx="4673600" cy="3392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01692202"/>
              </p:ext>
            </p:extLst>
          </p:nvPr>
        </p:nvGraphicFramePr>
        <p:xfrm>
          <a:off x="142800" y="1926450"/>
          <a:ext cx="2032000" cy="2772254"/>
        </p:xfrm>
        <a:graphic>
          <a:graphicData uri="http://schemas.openxmlformats.org/drawingml/2006/table">
            <a:tbl>
              <a:tblPr>
                <a:tableStyleId>{5C22544A-7EE6-4342-B048-85BDC9FD1C3A}</a:tableStyleId>
              </a:tblPr>
              <a:tblGrid>
                <a:gridCol w="2032000"/>
              </a:tblGrid>
              <a:tr h="860347">
                <a:tc>
                  <a:txBody>
                    <a:bodyPr/>
                    <a:lstStyle/>
                    <a:p>
                      <a:r>
                        <a:rPr lang="en-US" sz="900" b="1" dirty="0" smtClean="0"/>
                        <a:t>Strongly/Very Strongly</a:t>
                      </a:r>
                      <a:endParaRPr lang="en-US" sz="900" b="1" dirty="0"/>
                    </a:p>
                  </a:txBody>
                  <a:tcPr>
                    <a:noFill/>
                  </a:tcPr>
                </a:tc>
              </a:tr>
              <a:tr h="860347">
                <a:tc>
                  <a:txBody>
                    <a:bodyPr/>
                    <a:lstStyle/>
                    <a:p>
                      <a:endParaRPr lang="en-US" sz="900" b="1" dirty="0" smtClean="0"/>
                    </a:p>
                    <a:p>
                      <a:endParaRPr lang="en-US" sz="900" b="1" dirty="0" smtClean="0"/>
                    </a:p>
                    <a:p>
                      <a:endParaRPr lang="en-US" sz="900" b="1" dirty="0" smtClean="0"/>
                    </a:p>
                    <a:p>
                      <a:endParaRPr lang="en-US" sz="900" b="1" dirty="0" smtClean="0"/>
                    </a:p>
                    <a:p>
                      <a:endParaRPr lang="en-US" sz="900" b="1" dirty="0" smtClean="0"/>
                    </a:p>
                    <a:p>
                      <a:endParaRPr lang="en-US" sz="900" b="1" dirty="0" smtClean="0"/>
                    </a:p>
                    <a:p>
                      <a:r>
                        <a:rPr lang="en-US" sz="900" b="1" dirty="0" smtClean="0"/>
                        <a:t>Moderately</a:t>
                      </a:r>
                      <a:endParaRPr lang="en-US" sz="900" b="1" dirty="0"/>
                    </a:p>
                  </a:txBody>
                  <a:tcPr>
                    <a:noFill/>
                  </a:tcPr>
                </a:tc>
              </a:tr>
              <a:tr h="860347">
                <a:tc>
                  <a:txBody>
                    <a:bodyPr/>
                    <a:lstStyle/>
                    <a:p>
                      <a:endParaRPr lang="en-US" sz="900" b="1" dirty="0" smtClean="0"/>
                    </a:p>
                    <a:p>
                      <a:endParaRPr lang="en-US" sz="900" b="1" dirty="0" smtClean="0"/>
                    </a:p>
                    <a:p>
                      <a:r>
                        <a:rPr lang="en-US" sz="900" b="1" dirty="0" smtClean="0"/>
                        <a:t>Slightly/Not At All</a:t>
                      </a:r>
                      <a:endParaRPr lang="en-US" sz="900" b="1" dirty="0"/>
                    </a:p>
                  </a:txBody>
                  <a:tcPr>
                    <a:noFill/>
                  </a:tcPr>
                </a:tc>
              </a:tr>
            </a:tbl>
          </a:graphicData>
        </a:graphic>
      </p:graphicFrame>
      <p:graphicFrame>
        <p:nvGraphicFramePr>
          <p:cNvPr id="7" name="Chart 6"/>
          <p:cNvGraphicFramePr/>
          <p:nvPr>
            <p:extLst>
              <p:ext uri="{D42A27DB-BD31-4B8C-83A1-F6EECF244321}">
                <p14:modId xmlns:p14="http://schemas.microsoft.com/office/powerpoint/2010/main" val="137437486"/>
              </p:ext>
            </p:extLst>
          </p:nvPr>
        </p:nvGraphicFramePr>
        <p:xfrm>
          <a:off x="813063" y="1278595"/>
          <a:ext cx="4083485" cy="32288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5913" y="186946"/>
            <a:ext cx="8686800" cy="1052596"/>
          </a:xfrm>
        </p:spPr>
        <p:txBody>
          <a:bodyPr/>
          <a:lstStyle/>
          <a:p>
            <a:r>
              <a:rPr lang="en-US" sz="2600" dirty="0" smtClean="0"/>
              <a:t>Influence on corporate strategy remains strong, with a quarter naming marketing as the largest contributor to future revenue</a:t>
            </a:r>
            <a:endParaRPr lang="en-US" sz="2600" dirty="0"/>
          </a:p>
        </p:txBody>
      </p:sp>
      <p:sp>
        <p:nvSpPr>
          <p:cNvPr id="5" name="Rectangle 4"/>
          <p:cNvSpPr/>
          <p:nvPr/>
        </p:nvSpPr>
        <p:spPr>
          <a:xfrm>
            <a:off x="2174800" y="4752955"/>
            <a:ext cx="5501141" cy="276999"/>
          </a:xfrm>
          <a:prstGeom prst="rect">
            <a:avLst/>
          </a:prstGeom>
        </p:spPr>
        <p:txBody>
          <a:bodyPr wrap="square">
            <a:spAutoFit/>
          </a:bodyPr>
          <a:lstStyle/>
          <a:p>
            <a:r>
              <a:rPr lang="en-US" sz="600" dirty="0" smtClean="0">
                <a:latin typeface="Adobe Clean Light" panose="020B0303020404020204"/>
              </a:rPr>
              <a:t>QT1. </a:t>
            </a:r>
            <a:r>
              <a:rPr lang="en-US" sz="600" dirty="0"/>
              <a:t>How much does your marketing department influence your company’s overall business strategy? </a:t>
            </a:r>
            <a:r>
              <a:rPr lang="en-US" sz="600" dirty="0" smtClean="0"/>
              <a:t> </a:t>
            </a:r>
            <a:r>
              <a:rPr lang="en-US" sz="600" dirty="0"/>
              <a:t>(Please select one only</a:t>
            </a:r>
            <a:r>
              <a:rPr lang="en-US" sz="600" dirty="0" smtClean="0"/>
              <a:t>)</a:t>
            </a:r>
            <a:endParaRPr lang="en-US" sz="600" dirty="0" smtClean="0">
              <a:latin typeface="Adobe Clean Light" panose="020B0303020404020204"/>
            </a:endParaRPr>
          </a:p>
          <a:p>
            <a:pPr lvl="0"/>
            <a:r>
              <a:rPr lang="en-US" sz="600" dirty="0" smtClean="0">
                <a:latin typeface="Adobe Clean Light" panose="020B0303020404020204"/>
              </a:rPr>
              <a:t>Q6. </a:t>
            </a:r>
            <a:r>
              <a:rPr lang="en-US" sz="600" dirty="0"/>
              <a:t>At your company, which function has the largest role in delivering </a:t>
            </a:r>
            <a:r>
              <a:rPr lang="en-US" sz="600" b="1" u="sng" dirty="0"/>
              <a:t>future</a:t>
            </a:r>
            <a:r>
              <a:rPr lang="en-US" sz="600" dirty="0"/>
              <a:t> revenue for the company?  </a:t>
            </a:r>
            <a:r>
              <a:rPr lang="en-US" sz="600" dirty="0" smtClean="0"/>
              <a:t>(</a:t>
            </a:r>
            <a:r>
              <a:rPr lang="en-US" sz="600" dirty="0"/>
              <a:t>Select one</a:t>
            </a:r>
            <a:r>
              <a:rPr lang="en-US" sz="600" dirty="0" smtClean="0"/>
              <a:t>)</a:t>
            </a:r>
            <a:endParaRPr lang="en-US" sz="600" dirty="0"/>
          </a:p>
        </p:txBody>
      </p:sp>
      <p:cxnSp>
        <p:nvCxnSpPr>
          <p:cNvPr id="11" name="Straight Connector 10"/>
          <p:cNvCxnSpPr/>
          <p:nvPr/>
        </p:nvCxnSpPr>
        <p:spPr>
          <a:xfrm>
            <a:off x="4562475" y="1776730"/>
            <a:ext cx="0" cy="2966720"/>
          </a:xfrm>
          <a:prstGeom prst="line">
            <a:avLst/>
          </a:prstGeom>
          <a:ln w="19050">
            <a:solidFill>
              <a:srgbClr val="CCD8EE"/>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1360" y="1409750"/>
            <a:ext cx="3850640" cy="153888"/>
          </a:xfrm>
          <a:prstGeom prst="rect">
            <a:avLst/>
          </a:prstGeom>
          <a:noFill/>
        </p:spPr>
        <p:txBody>
          <a:bodyPr wrap="square" lIns="0" tIns="0" rIns="0" bIns="0" rtlCol="0">
            <a:spAutoFit/>
          </a:bodyPr>
          <a:lstStyle/>
          <a:p>
            <a:pPr algn="ctr"/>
            <a:r>
              <a:rPr lang="en-US" sz="1000" b="1" dirty="0" smtClean="0">
                <a:latin typeface="Adobe Clean Light"/>
              </a:rPr>
              <a:t>Marketing Influence on Strategy</a:t>
            </a:r>
          </a:p>
        </p:txBody>
      </p:sp>
      <p:sp>
        <p:nvSpPr>
          <p:cNvPr id="14" name="TextBox 13"/>
          <p:cNvSpPr txBox="1"/>
          <p:nvPr/>
        </p:nvSpPr>
        <p:spPr>
          <a:xfrm>
            <a:off x="4925370" y="1380006"/>
            <a:ext cx="3850640" cy="153888"/>
          </a:xfrm>
          <a:prstGeom prst="rect">
            <a:avLst/>
          </a:prstGeom>
          <a:noFill/>
        </p:spPr>
        <p:txBody>
          <a:bodyPr wrap="square" lIns="0" tIns="0" rIns="0" bIns="0" rtlCol="0">
            <a:spAutoFit/>
          </a:bodyPr>
          <a:lstStyle/>
          <a:p>
            <a:pPr algn="ctr"/>
            <a:r>
              <a:rPr lang="en-US" sz="1000" b="1" dirty="0" smtClean="0">
                <a:latin typeface="Adobe Clean Light"/>
              </a:rPr>
              <a:t>Largest Contributor to Business Revenue</a:t>
            </a:r>
          </a:p>
        </p:txBody>
      </p:sp>
      <p:sp>
        <p:nvSpPr>
          <p:cNvPr id="10" name="TextBox 9"/>
          <p:cNvSpPr txBox="1"/>
          <p:nvPr/>
        </p:nvSpPr>
        <p:spPr>
          <a:xfrm>
            <a:off x="1561382" y="4430547"/>
            <a:ext cx="707365" cy="153888"/>
          </a:xfrm>
          <a:prstGeom prst="rect">
            <a:avLst/>
          </a:prstGeom>
          <a:noFill/>
        </p:spPr>
        <p:txBody>
          <a:bodyPr wrap="square" lIns="0" tIns="0" rIns="0" bIns="0" rtlCol="0">
            <a:spAutoFit/>
          </a:bodyPr>
          <a:lstStyle/>
          <a:p>
            <a:pPr algn="ctr"/>
            <a:r>
              <a:rPr lang="en-US" sz="1000" b="1" dirty="0" smtClean="0">
                <a:latin typeface="Adobe Clean Light"/>
              </a:rPr>
              <a:t>2014</a:t>
            </a:r>
          </a:p>
        </p:txBody>
      </p:sp>
      <p:sp>
        <p:nvSpPr>
          <p:cNvPr id="15" name="TextBox 14"/>
          <p:cNvSpPr txBox="1"/>
          <p:nvPr/>
        </p:nvSpPr>
        <p:spPr>
          <a:xfrm>
            <a:off x="3439065" y="4418731"/>
            <a:ext cx="707365" cy="153888"/>
          </a:xfrm>
          <a:prstGeom prst="rect">
            <a:avLst/>
          </a:prstGeom>
          <a:noFill/>
        </p:spPr>
        <p:txBody>
          <a:bodyPr wrap="square" lIns="0" tIns="0" rIns="0" bIns="0" rtlCol="0">
            <a:spAutoFit/>
          </a:bodyPr>
          <a:lstStyle/>
          <a:p>
            <a:pPr algn="ctr"/>
            <a:r>
              <a:rPr lang="en-US" sz="1000" b="1" dirty="0" smtClean="0">
                <a:latin typeface="Adobe Clean Light"/>
              </a:rPr>
              <a:t>2015</a:t>
            </a:r>
          </a:p>
        </p:txBody>
      </p:sp>
    </p:spTree>
    <p:extLst>
      <p:ext uri="{BB962C8B-B14F-4D97-AF65-F5344CB8AC3E}">
        <p14:creationId xmlns:p14="http://schemas.microsoft.com/office/powerpoint/2010/main" val="128946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649719"/>
            <a:ext cx="1518254" cy="3089335"/>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204" y="147144"/>
            <a:ext cx="8686800" cy="790345"/>
          </a:xfrm>
        </p:spPr>
        <p:txBody>
          <a:bodyPr/>
          <a:lstStyle/>
          <a:p>
            <a:r>
              <a:rPr lang="en-US" sz="2800" dirty="0" smtClean="0"/>
              <a:t>New technologies are a driving force behind industry change</a:t>
            </a:r>
            <a:endParaRPr lang="en-US" sz="2800" dirty="0"/>
          </a:p>
        </p:txBody>
      </p:sp>
      <p:sp>
        <p:nvSpPr>
          <p:cNvPr id="5" name="Rectangle 4"/>
          <p:cNvSpPr/>
          <p:nvPr/>
        </p:nvSpPr>
        <p:spPr>
          <a:xfrm>
            <a:off x="2127115" y="4802381"/>
            <a:ext cx="5501141" cy="184666"/>
          </a:xfrm>
          <a:prstGeom prst="rect">
            <a:avLst/>
          </a:prstGeom>
        </p:spPr>
        <p:txBody>
          <a:bodyPr wrap="square">
            <a:spAutoFit/>
          </a:bodyPr>
          <a:lstStyle/>
          <a:p>
            <a:r>
              <a:rPr lang="en-US" sz="600" dirty="0">
                <a:latin typeface="Adobe Clean Light"/>
              </a:rPr>
              <a:t>QT5. What are some of the driving forces behind the change in the marketing industry? (Select all that apply) </a:t>
            </a:r>
          </a:p>
        </p:txBody>
      </p:sp>
      <p:sp>
        <p:nvSpPr>
          <p:cNvPr id="10" name="TextBox 9"/>
          <p:cNvSpPr txBox="1"/>
          <p:nvPr/>
        </p:nvSpPr>
        <p:spPr>
          <a:xfrm>
            <a:off x="881738" y="1320297"/>
            <a:ext cx="7380525" cy="153888"/>
          </a:xfrm>
          <a:prstGeom prst="rect">
            <a:avLst/>
          </a:prstGeom>
          <a:noFill/>
        </p:spPr>
        <p:txBody>
          <a:bodyPr wrap="square" lIns="0" tIns="0" rIns="0" bIns="0" rtlCol="0">
            <a:spAutoFit/>
          </a:bodyPr>
          <a:lstStyle/>
          <a:p>
            <a:pPr algn="ctr"/>
            <a:r>
              <a:rPr lang="en-US" sz="1000" b="1" dirty="0" smtClean="0">
                <a:latin typeface="Adobe Clean Light"/>
              </a:rPr>
              <a:t>Forces of Change</a:t>
            </a:r>
          </a:p>
        </p:txBody>
      </p:sp>
      <p:graphicFrame>
        <p:nvGraphicFramePr>
          <p:cNvPr id="12" name="Chart 11"/>
          <p:cNvGraphicFramePr/>
          <p:nvPr>
            <p:extLst>
              <p:ext uri="{D42A27DB-BD31-4B8C-83A1-F6EECF244321}">
                <p14:modId xmlns:p14="http://schemas.microsoft.com/office/powerpoint/2010/main" val="2779623314"/>
              </p:ext>
            </p:extLst>
          </p:nvPr>
        </p:nvGraphicFramePr>
        <p:xfrm>
          <a:off x="228600" y="1633904"/>
          <a:ext cx="8764675" cy="3105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20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3256" y="1563639"/>
            <a:ext cx="7399144" cy="360040"/>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73256" y="2783904"/>
            <a:ext cx="7399144" cy="360040"/>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73256" y="3624674"/>
            <a:ext cx="7399144" cy="360040"/>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263104" y="269237"/>
            <a:ext cx="8686800" cy="790345"/>
          </a:xfrm>
        </p:spPr>
        <p:txBody>
          <a:bodyPr/>
          <a:lstStyle/>
          <a:p>
            <a:r>
              <a:rPr lang="en-US" sz="2800" dirty="0" smtClean="0"/>
              <a:t>These technology changes affect personal approaches to marketing…</a:t>
            </a:r>
            <a:endParaRPr lang="en-US" sz="2800" dirty="0"/>
          </a:p>
        </p:txBody>
      </p:sp>
      <p:sp>
        <p:nvSpPr>
          <p:cNvPr id="8" name="Rectangle 7"/>
          <p:cNvSpPr/>
          <p:nvPr/>
        </p:nvSpPr>
        <p:spPr>
          <a:xfrm>
            <a:off x="2240779" y="4825484"/>
            <a:ext cx="5009847" cy="276999"/>
          </a:xfrm>
          <a:prstGeom prst="rect">
            <a:avLst/>
          </a:prstGeom>
        </p:spPr>
        <p:txBody>
          <a:bodyPr wrap="square">
            <a:spAutoFit/>
          </a:bodyPr>
          <a:lstStyle/>
          <a:p>
            <a:r>
              <a:rPr lang="en-US" sz="600" dirty="0" smtClean="0">
                <a:latin typeface="Adobe Clean Light"/>
                <a:cs typeface="Adobe Clean Light"/>
              </a:rPr>
              <a:t>T12. </a:t>
            </a:r>
            <a:r>
              <a:rPr lang="en-US" sz="600" dirty="0">
                <a:latin typeface="Adobe Clean Light"/>
              </a:rPr>
              <a:t>Below are some statements that may reflect the extent to which your personal approach to marketing may have changed over the last 12 months. Please indicate how much you either disagree or agree with each statement.</a:t>
            </a:r>
            <a:endParaRPr lang="en-US" sz="600" dirty="0">
              <a:latin typeface="Adobe Clean Light"/>
              <a:cs typeface="Adobe Clean Light"/>
            </a:endParaRPr>
          </a:p>
        </p:txBody>
      </p:sp>
      <p:sp>
        <p:nvSpPr>
          <p:cNvPr id="11" name="TextBox 10"/>
          <p:cNvSpPr txBox="1"/>
          <p:nvPr/>
        </p:nvSpPr>
        <p:spPr>
          <a:xfrm>
            <a:off x="2710112" y="1193726"/>
            <a:ext cx="3723776" cy="153888"/>
          </a:xfrm>
          <a:prstGeom prst="rect">
            <a:avLst/>
          </a:prstGeom>
          <a:noFill/>
        </p:spPr>
        <p:txBody>
          <a:bodyPr wrap="none" lIns="0" tIns="0" rIns="0" bIns="0" rtlCol="0">
            <a:spAutoFit/>
          </a:bodyPr>
          <a:lstStyle/>
          <a:p>
            <a:r>
              <a:rPr lang="en-US" sz="1000" b="1" dirty="0" smtClean="0">
                <a:latin typeface="Adobe Clean Light"/>
              </a:rPr>
              <a:t>Changes in Personal Approaches – Trended </a:t>
            </a:r>
            <a:r>
              <a:rPr lang="en-US" sz="1000" b="1" i="1" dirty="0">
                <a:latin typeface="Adobe Clean Light"/>
              </a:rPr>
              <a:t>(% Top Two Box</a:t>
            </a:r>
            <a:r>
              <a:rPr lang="en-US" sz="1000" b="1" i="1" dirty="0" smtClean="0">
                <a:latin typeface="Adobe Clean Light"/>
              </a:rPr>
              <a:t>)</a:t>
            </a:r>
            <a:endParaRPr lang="en-US" sz="1000" b="1" i="1" dirty="0">
              <a:latin typeface="Adobe Clean Light"/>
            </a:endParaRPr>
          </a:p>
        </p:txBody>
      </p:sp>
      <p:graphicFrame>
        <p:nvGraphicFramePr>
          <p:cNvPr id="15" name="Chart 14"/>
          <p:cNvGraphicFramePr/>
          <p:nvPr>
            <p:extLst>
              <p:ext uri="{D42A27DB-BD31-4B8C-83A1-F6EECF244321}">
                <p14:modId xmlns:p14="http://schemas.microsoft.com/office/powerpoint/2010/main" val="1987292792"/>
              </p:ext>
            </p:extLst>
          </p:nvPr>
        </p:nvGraphicFramePr>
        <p:xfrm>
          <a:off x="773256" y="1435526"/>
          <a:ext cx="7578437" cy="3117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97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3256" y="1563639"/>
            <a:ext cx="7525480" cy="360040"/>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p:nvPr>
            <p:extLst>
              <p:ext uri="{D42A27DB-BD31-4B8C-83A1-F6EECF244321}">
                <p14:modId xmlns:p14="http://schemas.microsoft.com/office/powerpoint/2010/main" val="505184511"/>
              </p:ext>
            </p:extLst>
          </p:nvPr>
        </p:nvGraphicFramePr>
        <p:xfrm>
          <a:off x="773256" y="1435526"/>
          <a:ext cx="7578437" cy="31178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5912" y="332654"/>
            <a:ext cx="8686800" cy="707886"/>
          </a:xfrm>
        </p:spPr>
        <p:txBody>
          <a:bodyPr/>
          <a:lstStyle/>
          <a:p>
            <a:r>
              <a:rPr lang="en-US" sz="2500" dirty="0" smtClean="0"/>
              <a:t>…And feed the expectation that marketers should keep up with advancements in tech, mobile, and social</a:t>
            </a:r>
            <a:endParaRPr lang="en-US" sz="2500" dirty="0"/>
          </a:p>
        </p:txBody>
      </p:sp>
      <p:sp>
        <p:nvSpPr>
          <p:cNvPr id="5" name="Rectangle 4"/>
          <p:cNvSpPr/>
          <p:nvPr/>
        </p:nvSpPr>
        <p:spPr>
          <a:xfrm>
            <a:off x="2240779" y="4825484"/>
            <a:ext cx="5009847" cy="184666"/>
          </a:xfrm>
          <a:prstGeom prst="rect">
            <a:avLst/>
          </a:prstGeom>
        </p:spPr>
        <p:txBody>
          <a:bodyPr wrap="square">
            <a:spAutoFit/>
          </a:bodyPr>
          <a:lstStyle/>
          <a:p>
            <a:r>
              <a:rPr lang="en-US" sz="600" dirty="0" smtClean="0">
                <a:latin typeface="Adobe Clean Light"/>
                <a:cs typeface="Adobe Clean Light"/>
              </a:rPr>
              <a:t>Q</a:t>
            </a:r>
            <a:r>
              <a:rPr lang="en-US" sz="600" dirty="0" smtClean="0">
                <a:latin typeface="Adobe Clean Light"/>
              </a:rPr>
              <a:t>27. Please </a:t>
            </a:r>
            <a:r>
              <a:rPr lang="en-US" sz="600" dirty="0">
                <a:latin typeface="Adobe Clean Light"/>
              </a:rPr>
              <a:t>indicate whether you disagree or agree with the following </a:t>
            </a:r>
            <a:r>
              <a:rPr lang="en-US" sz="600" dirty="0" smtClean="0">
                <a:latin typeface="Adobe Clean Light"/>
              </a:rPr>
              <a:t>statements</a:t>
            </a:r>
            <a:endParaRPr lang="en-US" sz="600" dirty="0">
              <a:latin typeface="Adobe Clean Light"/>
              <a:cs typeface="Adobe Clean Light"/>
            </a:endParaRPr>
          </a:p>
        </p:txBody>
      </p:sp>
      <p:sp>
        <p:nvSpPr>
          <p:cNvPr id="10" name="TextBox 9"/>
          <p:cNvSpPr txBox="1"/>
          <p:nvPr/>
        </p:nvSpPr>
        <p:spPr>
          <a:xfrm>
            <a:off x="3340894" y="1260856"/>
            <a:ext cx="2462213" cy="153888"/>
          </a:xfrm>
          <a:prstGeom prst="rect">
            <a:avLst/>
          </a:prstGeom>
          <a:noFill/>
        </p:spPr>
        <p:txBody>
          <a:bodyPr wrap="none" lIns="0" tIns="0" rIns="0" bIns="0" rtlCol="0">
            <a:spAutoFit/>
          </a:bodyPr>
          <a:lstStyle/>
          <a:p>
            <a:r>
              <a:rPr lang="en-US" sz="1000" b="1" dirty="0" smtClean="0">
                <a:latin typeface="Adobe Clean Light"/>
              </a:rPr>
              <a:t>Attitudes on Marketers </a:t>
            </a:r>
            <a:r>
              <a:rPr lang="en-US" sz="1000" b="1" i="1" dirty="0">
                <a:latin typeface="Adobe Clean Light"/>
              </a:rPr>
              <a:t>(% Top Two Box)</a:t>
            </a:r>
          </a:p>
        </p:txBody>
      </p:sp>
    </p:spTree>
    <p:extLst>
      <p:ext uri="{BB962C8B-B14F-4D97-AF65-F5344CB8AC3E}">
        <p14:creationId xmlns:p14="http://schemas.microsoft.com/office/powerpoint/2010/main" val="248877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364303"/>
            <a:ext cx="8686800" cy="683264"/>
          </a:xfrm>
        </p:spPr>
        <p:txBody>
          <a:bodyPr/>
          <a:lstStyle/>
          <a:p>
            <a:r>
              <a:rPr lang="en-US" sz="2400" dirty="0"/>
              <a:t>Consumer expectations are higher than ever –immediate responses and compelling content are needed to deliver</a:t>
            </a:r>
          </a:p>
        </p:txBody>
      </p:sp>
      <p:sp>
        <p:nvSpPr>
          <p:cNvPr id="5" name="Rectangle 4"/>
          <p:cNvSpPr/>
          <p:nvPr/>
        </p:nvSpPr>
        <p:spPr>
          <a:xfrm>
            <a:off x="2127115" y="4802381"/>
            <a:ext cx="5501141" cy="184666"/>
          </a:xfrm>
          <a:prstGeom prst="rect">
            <a:avLst/>
          </a:prstGeom>
        </p:spPr>
        <p:txBody>
          <a:bodyPr wrap="square">
            <a:spAutoFit/>
          </a:bodyPr>
          <a:lstStyle/>
          <a:p>
            <a:pPr lvl="0"/>
            <a:r>
              <a:rPr lang="en-US" sz="600" dirty="0" smtClean="0">
                <a:latin typeface="Adobe Clean Light"/>
              </a:rPr>
              <a:t>Q22. </a:t>
            </a:r>
            <a:r>
              <a:rPr lang="en-US" sz="600" dirty="0">
                <a:latin typeface="Adobe Clean Light"/>
              </a:rPr>
              <a:t>How much do you disagree or agree with each of the following statements relating to consumer expectations </a:t>
            </a:r>
            <a:r>
              <a:rPr lang="en-US" sz="600" dirty="0" smtClean="0">
                <a:latin typeface="Adobe Clean Light"/>
              </a:rPr>
              <a:t>today?</a:t>
            </a:r>
            <a:endParaRPr lang="en-US" sz="600" dirty="0">
              <a:latin typeface="Adobe Clean Light"/>
            </a:endParaRPr>
          </a:p>
        </p:txBody>
      </p:sp>
      <p:sp>
        <p:nvSpPr>
          <p:cNvPr id="6" name="TextBox 5"/>
          <p:cNvSpPr txBox="1"/>
          <p:nvPr/>
        </p:nvSpPr>
        <p:spPr>
          <a:xfrm>
            <a:off x="872212" y="1303735"/>
            <a:ext cx="7380525" cy="153888"/>
          </a:xfrm>
          <a:prstGeom prst="rect">
            <a:avLst/>
          </a:prstGeom>
          <a:noFill/>
        </p:spPr>
        <p:txBody>
          <a:bodyPr wrap="square" lIns="0" tIns="0" rIns="0" bIns="0" rtlCol="0">
            <a:spAutoFit/>
          </a:bodyPr>
          <a:lstStyle/>
          <a:p>
            <a:pPr algn="ctr"/>
            <a:r>
              <a:rPr lang="en-US" sz="1000" b="1" dirty="0" smtClean="0">
                <a:latin typeface="Adobe Clean Light"/>
              </a:rPr>
              <a:t>Changes in Consumer Expectations (% </a:t>
            </a:r>
            <a:r>
              <a:rPr lang="en-US" sz="1000" b="1" i="1" dirty="0">
                <a:latin typeface="Adobe Clean Light"/>
              </a:rPr>
              <a:t>Top Two Box</a:t>
            </a:r>
            <a:r>
              <a:rPr lang="en-US" sz="1000" b="1" dirty="0">
                <a:latin typeface="Adobe Clean Light"/>
              </a:rPr>
              <a:t>)</a:t>
            </a:r>
          </a:p>
        </p:txBody>
      </p:sp>
      <p:graphicFrame>
        <p:nvGraphicFramePr>
          <p:cNvPr id="7" name="Chart 6"/>
          <p:cNvGraphicFramePr/>
          <p:nvPr>
            <p:extLst>
              <p:ext uri="{D42A27DB-BD31-4B8C-83A1-F6EECF244321}">
                <p14:modId xmlns:p14="http://schemas.microsoft.com/office/powerpoint/2010/main" val="2278878351"/>
              </p:ext>
            </p:extLst>
          </p:nvPr>
        </p:nvGraphicFramePr>
        <p:xfrm>
          <a:off x="773256" y="1479963"/>
          <a:ext cx="7578437" cy="3117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749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491" y="1632467"/>
            <a:ext cx="8458200" cy="644907"/>
          </a:xfrm>
          <a:prstGeom prst="rect">
            <a:avLst/>
          </a:prstGeom>
          <a:solidFill>
            <a:srgbClr val="E5EB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205" y="145177"/>
            <a:ext cx="8686800" cy="790345"/>
          </a:xfrm>
        </p:spPr>
        <p:txBody>
          <a:bodyPr/>
          <a:lstStyle/>
          <a:p>
            <a:r>
              <a:rPr lang="en-US" sz="2800" dirty="0" smtClean="0">
                <a:solidFill>
                  <a:srgbClr val="424242"/>
                </a:solidFill>
              </a:rPr>
              <a:t>Marketers feel they have the necessary skills and are prepared to implement new technologies</a:t>
            </a:r>
            <a:endParaRPr lang="en-US" sz="2800" dirty="0">
              <a:solidFill>
                <a:srgbClr val="424242"/>
              </a:solidFill>
            </a:endParaRPr>
          </a:p>
        </p:txBody>
      </p:sp>
      <p:sp>
        <p:nvSpPr>
          <p:cNvPr id="5" name="Rectangle 4"/>
          <p:cNvSpPr/>
          <p:nvPr/>
        </p:nvSpPr>
        <p:spPr>
          <a:xfrm>
            <a:off x="2240779" y="4825484"/>
            <a:ext cx="5009847" cy="184666"/>
          </a:xfrm>
          <a:prstGeom prst="rect">
            <a:avLst/>
          </a:prstGeom>
        </p:spPr>
        <p:txBody>
          <a:bodyPr wrap="square">
            <a:spAutoFit/>
          </a:bodyPr>
          <a:lstStyle/>
          <a:p>
            <a:r>
              <a:rPr lang="en-US" sz="600" dirty="0" smtClean="0">
                <a:latin typeface="Adobe Clean Light"/>
                <a:cs typeface="Adobe Clean Light"/>
              </a:rPr>
              <a:t>Q1. </a:t>
            </a:r>
            <a:r>
              <a:rPr lang="en-US" sz="600" dirty="0">
                <a:latin typeface="Adobe Clean Light"/>
              </a:rPr>
              <a:t>How well does each of the following statements apply to you and your career as a marketer?</a:t>
            </a:r>
            <a:endParaRPr lang="en-US" sz="600" dirty="0">
              <a:latin typeface="Adobe Clean Light"/>
              <a:cs typeface="Adobe Clean Light"/>
            </a:endParaRPr>
          </a:p>
        </p:txBody>
      </p:sp>
      <p:graphicFrame>
        <p:nvGraphicFramePr>
          <p:cNvPr id="9" name="Chart 8"/>
          <p:cNvGraphicFramePr/>
          <p:nvPr>
            <p:extLst>
              <p:ext uri="{D42A27DB-BD31-4B8C-83A1-F6EECF244321}">
                <p14:modId xmlns:p14="http://schemas.microsoft.com/office/powerpoint/2010/main" val="876364749"/>
              </p:ext>
            </p:extLst>
          </p:nvPr>
        </p:nvGraphicFramePr>
        <p:xfrm>
          <a:off x="773256" y="1435526"/>
          <a:ext cx="7578437" cy="31178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484363" y="1260856"/>
            <a:ext cx="2175275" cy="153888"/>
          </a:xfrm>
          <a:prstGeom prst="rect">
            <a:avLst/>
          </a:prstGeom>
          <a:noFill/>
        </p:spPr>
        <p:txBody>
          <a:bodyPr wrap="none" lIns="0" tIns="0" rIns="0" bIns="0" rtlCol="0">
            <a:spAutoFit/>
          </a:bodyPr>
          <a:lstStyle/>
          <a:p>
            <a:r>
              <a:rPr lang="en-US" sz="1000" b="1" dirty="0" smtClean="0">
                <a:latin typeface="Adobe Clean Light"/>
              </a:rPr>
              <a:t>Self Assessment </a:t>
            </a:r>
            <a:r>
              <a:rPr lang="en-US" sz="1000" b="1" i="1" dirty="0">
                <a:latin typeface="Adobe Clean Light"/>
              </a:rPr>
              <a:t>(% Top Two Box)</a:t>
            </a:r>
          </a:p>
        </p:txBody>
      </p:sp>
    </p:spTree>
    <p:extLst>
      <p:ext uri="{BB962C8B-B14F-4D97-AF65-F5344CB8AC3E}">
        <p14:creationId xmlns:p14="http://schemas.microsoft.com/office/powerpoint/2010/main" val="224341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2127115" y="4802381"/>
            <a:ext cx="5501141" cy="184666"/>
          </a:xfrm>
          <a:prstGeom prst="rect">
            <a:avLst/>
          </a:prstGeom>
        </p:spPr>
        <p:txBody>
          <a:bodyPr wrap="square">
            <a:spAutoFit/>
          </a:bodyPr>
          <a:lstStyle/>
          <a:p>
            <a:r>
              <a:rPr lang="en-US" sz="600" dirty="0">
                <a:solidFill>
                  <a:schemeClr val="bg1"/>
                </a:solidFill>
                <a:latin typeface="Adobe Clean Light"/>
              </a:rPr>
              <a:t>Q26. How do you feel about your own ability to keep up with the changes happening in marketing?</a:t>
            </a:r>
          </a:p>
        </p:txBody>
      </p:sp>
      <p:sp>
        <p:nvSpPr>
          <p:cNvPr id="4" name="TextBox 3"/>
          <p:cNvSpPr txBox="1"/>
          <p:nvPr/>
        </p:nvSpPr>
        <p:spPr>
          <a:xfrm>
            <a:off x="5643318" y="1265207"/>
            <a:ext cx="3626070" cy="1354217"/>
          </a:xfrm>
          <a:prstGeom prst="rect">
            <a:avLst/>
          </a:prstGeom>
          <a:noFill/>
        </p:spPr>
        <p:txBody>
          <a:bodyPr wrap="square" lIns="0" tIns="0" rIns="0" bIns="0" rtlCol="0">
            <a:spAutoFit/>
          </a:bodyPr>
          <a:lstStyle/>
          <a:p>
            <a:pPr algn="ctr"/>
            <a:r>
              <a:rPr lang="en-US" sz="3200" b="1" dirty="0" smtClean="0">
                <a:solidFill>
                  <a:schemeClr val="accent3"/>
                </a:solidFill>
                <a:latin typeface="Adobe Clean"/>
              </a:rPr>
              <a:t>37% </a:t>
            </a:r>
            <a:r>
              <a:rPr lang="en-US" sz="2800" dirty="0" smtClean="0">
                <a:solidFill>
                  <a:schemeClr val="accent3"/>
                </a:solidFill>
                <a:latin typeface="Adobe Clean"/>
              </a:rPr>
              <a:t>of marketers worry about their ability to keep up</a:t>
            </a:r>
            <a:endParaRPr lang="en-US" sz="2000" dirty="0" smtClean="0">
              <a:solidFill>
                <a:schemeClr val="accent3"/>
              </a:solidFill>
              <a:latin typeface="Adobe Clean"/>
            </a:endParaRPr>
          </a:p>
        </p:txBody>
      </p:sp>
    </p:spTree>
    <p:extLst>
      <p:ext uri="{BB962C8B-B14F-4D97-AF65-F5344CB8AC3E}">
        <p14:creationId xmlns:p14="http://schemas.microsoft.com/office/powerpoint/2010/main" val="6325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355" y="888438"/>
            <a:ext cx="8035944" cy="1431161"/>
          </a:xfrm>
          <a:prstGeom prst="rect">
            <a:avLst/>
          </a:prstGeom>
        </p:spPr>
        <p:txBody>
          <a:bodyPr wrap="square">
            <a:spAutoFit/>
          </a:bodyPr>
          <a:lstStyle/>
          <a:p>
            <a:pPr marL="285750" indent="-285750">
              <a:lnSpc>
                <a:spcPct val="90000"/>
              </a:lnSpc>
              <a:spcBef>
                <a:spcPts val="600"/>
              </a:spcBef>
              <a:buFont typeface="Arial" pitchFamily="34" charset="0"/>
              <a:buChar char="•"/>
            </a:pPr>
            <a:r>
              <a:rPr lang="en-US" sz="1600" dirty="0">
                <a:solidFill>
                  <a:srgbClr val="474747"/>
                </a:solidFill>
                <a:latin typeface="Adobe Clean Light"/>
                <a:cs typeface="Adobe Clean Light"/>
              </a:rPr>
              <a:t>Online survey among a total of </a:t>
            </a:r>
            <a:r>
              <a:rPr lang="en-US" sz="1600" dirty="0" smtClean="0">
                <a:solidFill>
                  <a:srgbClr val="474747"/>
                </a:solidFill>
                <a:latin typeface="Adobe Clean Light"/>
                <a:cs typeface="Adobe Clean Light"/>
              </a:rPr>
              <a:t>1,311 European marketers</a:t>
            </a:r>
          </a:p>
          <a:p>
            <a:pPr marL="285750" indent="-285750">
              <a:lnSpc>
                <a:spcPct val="90000"/>
              </a:lnSpc>
              <a:spcBef>
                <a:spcPts val="600"/>
              </a:spcBef>
              <a:buFont typeface="Arial" pitchFamily="34" charset="0"/>
              <a:buChar char="•"/>
            </a:pPr>
            <a:r>
              <a:rPr lang="en-US" sz="1600" dirty="0" smtClean="0">
                <a:solidFill>
                  <a:srgbClr val="474747"/>
                </a:solidFill>
                <a:latin typeface="Adobe Clean Light"/>
                <a:cs typeface="Adobe Clean Light"/>
              </a:rPr>
              <a:t>Research managed by Edelman Berland</a:t>
            </a:r>
          </a:p>
          <a:p>
            <a:pPr marL="285750" indent="-285750">
              <a:lnSpc>
                <a:spcPct val="90000"/>
              </a:lnSpc>
              <a:spcBef>
                <a:spcPts val="600"/>
              </a:spcBef>
              <a:buFont typeface="Arial" pitchFamily="34" charset="0"/>
              <a:buChar char="•"/>
            </a:pPr>
            <a:r>
              <a:rPr lang="en-US" sz="1600" dirty="0" smtClean="0">
                <a:solidFill>
                  <a:srgbClr val="474747"/>
                </a:solidFill>
                <a:latin typeface="Adobe Clean Light"/>
                <a:cs typeface="Adobe Clean Light"/>
              </a:rPr>
              <a:t>Fieldwork: March 31- April 16, 2015</a:t>
            </a:r>
          </a:p>
          <a:p>
            <a:pPr marL="285750" indent="-285750">
              <a:lnSpc>
                <a:spcPct val="90000"/>
              </a:lnSpc>
              <a:spcBef>
                <a:spcPts val="600"/>
              </a:spcBef>
              <a:buFont typeface="Arial" pitchFamily="34" charset="0"/>
              <a:buChar char="•"/>
            </a:pPr>
            <a:r>
              <a:rPr lang="en-US" sz="1600" dirty="0" smtClean="0">
                <a:solidFill>
                  <a:srgbClr val="474747"/>
                </a:solidFill>
                <a:latin typeface="Adobe Clean Light"/>
                <a:cs typeface="Adobe Clean Light"/>
              </a:rPr>
              <a:t>This study is a refresh of research conducted with a comparable audience (350 European marketers) in May 2014</a:t>
            </a:r>
          </a:p>
        </p:txBody>
      </p:sp>
      <p:sp>
        <p:nvSpPr>
          <p:cNvPr id="3" name="Title 5"/>
          <p:cNvSpPr txBox="1">
            <a:spLocks/>
          </p:cNvSpPr>
          <p:nvPr/>
        </p:nvSpPr>
        <p:spPr>
          <a:xfrm>
            <a:off x="581516" y="365733"/>
            <a:ext cx="8686800" cy="507832"/>
          </a:xfrm>
          <a:prstGeom prst="rect">
            <a:avLst/>
          </a:prstGeom>
        </p:spPr>
        <p:txBody>
          <a:bodyPr/>
          <a:lst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a:lstStyle>
          <a:p>
            <a:pPr algn="l"/>
            <a:r>
              <a:rPr lang="en-US" sz="2800" dirty="0" smtClean="0">
                <a:solidFill>
                  <a:srgbClr val="424242"/>
                </a:solidFill>
                <a:latin typeface="Adobe Clean"/>
                <a:cs typeface="Adobe Clean"/>
              </a:rPr>
              <a:t>Methodology</a:t>
            </a:r>
            <a:endParaRPr lang="en-US" sz="2800" dirty="0">
              <a:solidFill>
                <a:srgbClr val="424242"/>
              </a:solidFill>
              <a:latin typeface="Adobe Clean"/>
              <a:cs typeface="Adobe Clean"/>
            </a:endParaRPr>
          </a:p>
        </p:txBody>
      </p:sp>
      <p:grpSp>
        <p:nvGrpSpPr>
          <p:cNvPr id="4" name="Group 3"/>
          <p:cNvGrpSpPr/>
          <p:nvPr/>
        </p:nvGrpSpPr>
        <p:grpSpPr>
          <a:xfrm>
            <a:off x="673618" y="3285502"/>
            <a:ext cx="7950061" cy="1243242"/>
            <a:chOff x="902218" y="2315198"/>
            <a:chExt cx="7950061" cy="1984946"/>
          </a:xfrm>
        </p:grpSpPr>
        <p:grpSp>
          <p:nvGrpSpPr>
            <p:cNvPr id="22" name="Group 21"/>
            <p:cNvGrpSpPr/>
            <p:nvPr/>
          </p:nvGrpSpPr>
          <p:grpSpPr>
            <a:xfrm>
              <a:off x="902219" y="2317376"/>
              <a:ext cx="2561706" cy="1966498"/>
              <a:chOff x="6179003" y="2682244"/>
              <a:chExt cx="1952625" cy="3108956"/>
            </a:xfrm>
          </p:grpSpPr>
          <p:sp>
            <p:nvSpPr>
              <p:cNvPr id="23" name="AutoShape 35"/>
              <p:cNvSpPr>
                <a:spLocks noChangeArrowheads="1"/>
              </p:cNvSpPr>
              <p:nvPr/>
            </p:nvSpPr>
            <p:spPr bwMode="auto">
              <a:xfrm>
                <a:off x="6179003" y="2682244"/>
                <a:ext cx="1946275" cy="898525"/>
              </a:xfrm>
              <a:prstGeom prst="roundRect">
                <a:avLst>
                  <a:gd name="adj" fmla="val 16606"/>
                </a:avLst>
              </a:prstGeom>
              <a:solidFill>
                <a:srgbClr val="66CCCC"/>
              </a:solidFill>
              <a:ln w="9525">
                <a:noFill/>
                <a:round/>
                <a:headEnd/>
                <a:tailEnd/>
              </a:ln>
            </p:spPr>
            <p:txBody>
              <a:bodyPr wrap="none" anchor="ctr"/>
              <a:lstStyle/>
              <a:p>
                <a:pPr defTabSz="685800">
                  <a:defRPr/>
                </a:pPr>
                <a:endParaRPr lang="en-US" sz="1350" kern="0">
                  <a:solidFill>
                    <a:sysClr val="windowText" lastClr="000000"/>
                  </a:solidFill>
                  <a:latin typeface="Adobe Clean Light"/>
                </a:endParaRPr>
              </a:p>
            </p:txBody>
          </p:sp>
          <p:sp>
            <p:nvSpPr>
              <p:cNvPr id="24" name="Rectangle 30"/>
              <p:cNvSpPr>
                <a:spLocks noChangeArrowheads="1"/>
              </p:cNvSpPr>
              <p:nvPr/>
            </p:nvSpPr>
            <p:spPr bwMode="auto">
              <a:xfrm>
                <a:off x="6179003" y="3321050"/>
                <a:ext cx="1952625" cy="2470150"/>
              </a:xfrm>
              <a:prstGeom prst="rect">
                <a:avLst/>
              </a:prstGeom>
              <a:solidFill>
                <a:srgbClr val="EEEEEE"/>
              </a:solidFill>
              <a:ln w="9525">
                <a:noFill/>
                <a:miter lim="800000"/>
                <a:headEnd/>
                <a:tailEnd/>
              </a:ln>
            </p:spPr>
            <p:txBody>
              <a:bodyPr wrap="none" anchor="ctr"/>
              <a:lstStyle/>
              <a:p>
                <a:pPr defTabSz="685800">
                  <a:defRPr/>
                </a:pPr>
                <a:endParaRPr lang="en-US" sz="1350" kern="0">
                  <a:solidFill>
                    <a:srgbClr val="000000"/>
                  </a:solidFill>
                  <a:latin typeface="Adobe Clean Light"/>
                </a:endParaRPr>
              </a:p>
            </p:txBody>
          </p:sp>
          <p:sp>
            <p:nvSpPr>
              <p:cNvPr id="25" name="Rectangle 6"/>
              <p:cNvSpPr>
                <a:spLocks noChangeArrowheads="1"/>
              </p:cNvSpPr>
              <p:nvPr/>
            </p:nvSpPr>
            <p:spPr bwMode="auto">
              <a:xfrm>
                <a:off x="6225553" y="2759405"/>
                <a:ext cx="1828800" cy="193675"/>
              </a:xfrm>
              <a:prstGeom prst="rect">
                <a:avLst/>
              </a:prstGeom>
              <a:noFill/>
              <a:ln w="9525">
                <a:noFill/>
                <a:miter lim="800000"/>
                <a:headEnd/>
                <a:tailEnd/>
              </a:ln>
            </p:spPr>
            <p:txBody>
              <a:bodyPr lIns="0" tIns="0" rIns="0" bIns="0"/>
              <a:lstStyle/>
              <a:p>
                <a:pPr algn="ctr" defTabSz="685800">
                  <a:defRPr/>
                </a:pPr>
                <a:r>
                  <a:rPr lang="en-US" sz="1200" b="1" kern="0" dirty="0" smtClean="0">
                    <a:solidFill>
                      <a:srgbClr val="FFFFFF"/>
                    </a:solidFill>
                    <a:latin typeface="Adobe Clean Light"/>
                  </a:rPr>
                  <a:t>FRANCE</a:t>
                </a:r>
                <a:endParaRPr lang="en-US" sz="1200" b="1" kern="0" dirty="0">
                  <a:solidFill>
                    <a:srgbClr val="FFFFFF"/>
                  </a:solidFill>
                  <a:latin typeface="Adobe Clean Light"/>
                </a:endParaRPr>
              </a:p>
            </p:txBody>
          </p:sp>
          <p:sp>
            <p:nvSpPr>
              <p:cNvPr id="26" name="Rectangle 14"/>
              <p:cNvSpPr>
                <a:spLocks noChangeArrowheads="1"/>
              </p:cNvSpPr>
              <p:nvPr/>
            </p:nvSpPr>
            <p:spPr bwMode="auto">
              <a:xfrm>
                <a:off x="6340929" y="3403600"/>
                <a:ext cx="1722438" cy="1535112"/>
              </a:xfrm>
              <a:prstGeom prst="rect">
                <a:avLst/>
              </a:prstGeom>
              <a:noFill/>
              <a:ln w="9525">
                <a:noFill/>
                <a:miter lim="800000"/>
                <a:headEnd/>
                <a:tailEnd/>
              </a:ln>
            </p:spPr>
            <p:txBody>
              <a:bodyPr lIns="0"/>
              <a:lstStyle/>
              <a:p>
                <a:pPr marL="88106" indent="-88106" defTabSz="685800">
                  <a:lnSpc>
                    <a:spcPct val="90000"/>
                  </a:lnSpc>
                  <a:spcBef>
                    <a:spcPct val="20000"/>
                  </a:spcBef>
                  <a:buClr>
                    <a:srgbClr val="000000"/>
                  </a:buClr>
                  <a:buFontTx/>
                  <a:buChar char="•"/>
                </a:pPr>
                <a:endParaRPr lang="en-US" sz="900" kern="0" dirty="0">
                  <a:solidFill>
                    <a:srgbClr val="434037"/>
                  </a:solidFill>
                  <a:latin typeface="Adobe Clean Light"/>
                </a:endParaRPr>
              </a:p>
            </p:txBody>
          </p:sp>
        </p:grpSp>
        <p:grpSp>
          <p:nvGrpSpPr>
            <p:cNvPr id="27" name="Group 26"/>
            <p:cNvGrpSpPr/>
            <p:nvPr/>
          </p:nvGrpSpPr>
          <p:grpSpPr>
            <a:xfrm>
              <a:off x="3613320" y="2315198"/>
              <a:ext cx="2546180" cy="1968677"/>
              <a:chOff x="3619161" y="2690679"/>
              <a:chExt cx="2002536" cy="3100521"/>
            </a:xfrm>
            <a:solidFill>
              <a:schemeClr val="bg1">
                <a:lumMod val="85000"/>
              </a:schemeClr>
            </a:solidFill>
          </p:grpSpPr>
          <p:sp>
            <p:nvSpPr>
              <p:cNvPr id="28" name="AutoShape 33"/>
              <p:cNvSpPr>
                <a:spLocks noChangeArrowheads="1"/>
              </p:cNvSpPr>
              <p:nvPr/>
            </p:nvSpPr>
            <p:spPr bwMode="auto">
              <a:xfrm>
                <a:off x="3621543" y="2690679"/>
                <a:ext cx="1995486" cy="898525"/>
              </a:xfrm>
              <a:prstGeom prst="roundRect">
                <a:avLst>
                  <a:gd name="adj" fmla="val 16606"/>
                </a:avLst>
              </a:prstGeom>
              <a:solidFill>
                <a:srgbClr val="FFC000"/>
              </a:solidFill>
              <a:ln w="9525">
                <a:noFill/>
                <a:round/>
                <a:headEnd/>
                <a:tailEnd/>
              </a:ln>
            </p:spPr>
            <p:txBody>
              <a:bodyPr wrap="none" anchor="ctr"/>
              <a:lstStyle/>
              <a:p>
                <a:pPr defTabSz="685800">
                  <a:defRPr/>
                </a:pPr>
                <a:endParaRPr lang="en-US" sz="1350" kern="0">
                  <a:solidFill>
                    <a:sysClr val="windowText" lastClr="000000"/>
                  </a:solidFill>
                  <a:latin typeface="Adobe Clean Light"/>
                </a:endParaRPr>
              </a:p>
            </p:txBody>
          </p:sp>
          <p:sp>
            <p:nvSpPr>
              <p:cNvPr id="29" name="Rectangle 28"/>
              <p:cNvSpPr>
                <a:spLocks noChangeArrowheads="1"/>
              </p:cNvSpPr>
              <p:nvPr/>
            </p:nvSpPr>
            <p:spPr bwMode="auto">
              <a:xfrm>
                <a:off x="3619161" y="3331937"/>
                <a:ext cx="2002536" cy="2459263"/>
              </a:xfrm>
              <a:prstGeom prst="rect">
                <a:avLst/>
              </a:prstGeom>
              <a:solidFill>
                <a:srgbClr val="EEEEEE"/>
              </a:solidFill>
              <a:ln w="9525">
                <a:noFill/>
                <a:miter lim="800000"/>
                <a:headEnd/>
                <a:tailEnd/>
              </a:ln>
            </p:spPr>
            <p:txBody>
              <a:bodyPr wrap="none" anchor="ctr"/>
              <a:lstStyle/>
              <a:p>
                <a:pPr defTabSz="685800">
                  <a:defRPr/>
                </a:pPr>
                <a:endParaRPr lang="en-US" sz="1350" kern="0">
                  <a:solidFill>
                    <a:srgbClr val="000000"/>
                  </a:solidFill>
                  <a:latin typeface="Adobe Clean Light"/>
                </a:endParaRPr>
              </a:p>
            </p:txBody>
          </p:sp>
          <p:sp>
            <p:nvSpPr>
              <p:cNvPr id="30" name="Rectangle 4"/>
              <p:cNvSpPr>
                <a:spLocks noChangeArrowheads="1"/>
              </p:cNvSpPr>
              <p:nvPr/>
            </p:nvSpPr>
            <p:spPr bwMode="auto">
              <a:xfrm>
                <a:off x="3703693" y="2773841"/>
                <a:ext cx="1828799" cy="216499"/>
              </a:xfrm>
              <a:prstGeom prst="rect">
                <a:avLst/>
              </a:prstGeom>
              <a:noFill/>
              <a:ln w="9525">
                <a:noFill/>
                <a:miter lim="800000"/>
                <a:headEnd/>
                <a:tailEnd/>
              </a:ln>
            </p:spPr>
            <p:txBody>
              <a:bodyPr lIns="0" tIns="0" rIns="0" bIns="0"/>
              <a:lstStyle/>
              <a:p>
                <a:pPr algn="ctr" defTabSz="685800">
                  <a:defRPr/>
                </a:pPr>
                <a:r>
                  <a:rPr lang="en-US" sz="1200" b="1" kern="0" dirty="0" smtClean="0">
                    <a:solidFill>
                      <a:srgbClr val="FFFFFF"/>
                    </a:solidFill>
                    <a:latin typeface="Adobe Clean Light"/>
                  </a:rPr>
                  <a:t>GERMANY</a:t>
                </a:r>
                <a:endParaRPr lang="en-US" sz="1200" b="1" kern="0" dirty="0">
                  <a:solidFill>
                    <a:srgbClr val="FFFFFF"/>
                  </a:solidFill>
                  <a:latin typeface="Adobe Clean Light"/>
                </a:endParaRPr>
              </a:p>
            </p:txBody>
          </p:sp>
        </p:grpSp>
        <p:grpSp>
          <p:nvGrpSpPr>
            <p:cNvPr id="31" name="Group 30"/>
            <p:cNvGrpSpPr/>
            <p:nvPr/>
          </p:nvGrpSpPr>
          <p:grpSpPr>
            <a:xfrm>
              <a:off x="6297320" y="2315198"/>
              <a:ext cx="2554959" cy="1968676"/>
              <a:chOff x="6179002" y="2678799"/>
              <a:chExt cx="1952909" cy="3112400"/>
            </a:xfrm>
          </p:grpSpPr>
          <p:sp>
            <p:nvSpPr>
              <p:cNvPr id="32" name="AutoShape 35"/>
              <p:cNvSpPr>
                <a:spLocks noChangeArrowheads="1"/>
              </p:cNvSpPr>
              <p:nvPr/>
            </p:nvSpPr>
            <p:spPr bwMode="auto">
              <a:xfrm>
                <a:off x="6185636" y="2678799"/>
                <a:ext cx="1946275" cy="898525"/>
              </a:xfrm>
              <a:prstGeom prst="roundRect">
                <a:avLst>
                  <a:gd name="adj" fmla="val 16606"/>
                </a:avLst>
              </a:prstGeom>
              <a:solidFill>
                <a:srgbClr val="92D050"/>
              </a:solidFill>
              <a:ln w="9525">
                <a:noFill/>
                <a:round/>
                <a:headEnd/>
                <a:tailEnd/>
              </a:ln>
            </p:spPr>
            <p:txBody>
              <a:bodyPr wrap="none" anchor="ctr"/>
              <a:lstStyle/>
              <a:p>
                <a:pPr defTabSz="685800">
                  <a:defRPr/>
                </a:pPr>
                <a:endParaRPr lang="en-US" sz="1350" kern="0">
                  <a:solidFill>
                    <a:sysClr val="windowText" lastClr="000000"/>
                  </a:solidFill>
                  <a:latin typeface="Adobe Clean Light"/>
                </a:endParaRPr>
              </a:p>
            </p:txBody>
          </p:sp>
          <p:sp>
            <p:nvSpPr>
              <p:cNvPr id="33" name="Rectangle 30"/>
              <p:cNvSpPr>
                <a:spLocks noChangeArrowheads="1"/>
              </p:cNvSpPr>
              <p:nvPr/>
            </p:nvSpPr>
            <p:spPr bwMode="auto">
              <a:xfrm>
                <a:off x="6179002" y="3321049"/>
                <a:ext cx="1952625" cy="2470150"/>
              </a:xfrm>
              <a:prstGeom prst="rect">
                <a:avLst/>
              </a:prstGeom>
              <a:solidFill>
                <a:srgbClr val="EEEEEE"/>
              </a:solidFill>
              <a:ln w="9525">
                <a:noFill/>
                <a:miter lim="800000"/>
                <a:headEnd/>
                <a:tailEnd/>
              </a:ln>
            </p:spPr>
            <p:txBody>
              <a:bodyPr wrap="none" anchor="ctr"/>
              <a:lstStyle/>
              <a:p>
                <a:pPr defTabSz="685800">
                  <a:defRPr/>
                </a:pPr>
                <a:endParaRPr lang="en-US" sz="1350" kern="0">
                  <a:solidFill>
                    <a:srgbClr val="000000"/>
                  </a:solidFill>
                  <a:latin typeface="Adobe Clean Light"/>
                </a:endParaRPr>
              </a:p>
            </p:txBody>
          </p:sp>
          <p:sp>
            <p:nvSpPr>
              <p:cNvPr id="34" name="Rectangle 6"/>
              <p:cNvSpPr>
                <a:spLocks noChangeArrowheads="1"/>
              </p:cNvSpPr>
              <p:nvPr/>
            </p:nvSpPr>
            <p:spPr bwMode="auto">
              <a:xfrm>
                <a:off x="6240911" y="2760576"/>
                <a:ext cx="1828800" cy="193675"/>
              </a:xfrm>
              <a:prstGeom prst="rect">
                <a:avLst/>
              </a:prstGeom>
              <a:noFill/>
              <a:ln w="9525">
                <a:noFill/>
                <a:miter lim="800000"/>
                <a:headEnd/>
                <a:tailEnd/>
              </a:ln>
            </p:spPr>
            <p:txBody>
              <a:bodyPr lIns="0" tIns="0" rIns="0" bIns="0"/>
              <a:lstStyle/>
              <a:p>
                <a:pPr algn="ctr" defTabSz="685800">
                  <a:defRPr/>
                </a:pPr>
                <a:r>
                  <a:rPr lang="en-US" sz="1200" b="1" kern="0" dirty="0" smtClean="0">
                    <a:solidFill>
                      <a:srgbClr val="FFFFFF"/>
                    </a:solidFill>
                    <a:latin typeface="Adobe Clean Light"/>
                  </a:rPr>
                  <a:t>U.K.</a:t>
                </a:r>
                <a:endParaRPr lang="en-US" sz="1200" b="1" kern="0" dirty="0">
                  <a:solidFill>
                    <a:srgbClr val="FFFFFF"/>
                  </a:solidFill>
                  <a:latin typeface="Adobe Clean Light"/>
                </a:endParaRPr>
              </a:p>
            </p:txBody>
          </p:sp>
          <p:sp>
            <p:nvSpPr>
              <p:cNvPr id="35" name="Rectangle 14"/>
              <p:cNvSpPr>
                <a:spLocks noChangeArrowheads="1"/>
              </p:cNvSpPr>
              <p:nvPr/>
            </p:nvSpPr>
            <p:spPr bwMode="auto">
              <a:xfrm>
                <a:off x="6340929" y="3403600"/>
                <a:ext cx="1722438" cy="1535112"/>
              </a:xfrm>
              <a:prstGeom prst="rect">
                <a:avLst/>
              </a:prstGeom>
              <a:noFill/>
              <a:ln w="9525">
                <a:noFill/>
                <a:miter lim="800000"/>
                <a:headEnd/>
                <a:tailEnd/>
              </a:ln>
            </p:spPr>
            <p:txBody>
              <a:bodyPr lIns="0"/>
              <a:lstStyle/>
              <a:p>
                <a:pPr marL="88106" indent="-88106" defTabSz="685800">
                  <a:lnSpc>
                    <a:spcPct val="90000"/>
                  </a:lnSpc>
                  <a:spcBef>
                    <a:spcPct val="20000"/>
                  </a:spcBef>
                  <a:buClr>
                    <a:srgbClr val="000000"/>
                  </a:buClr>
                  <a:buFontTx/>
                  <a:buChar char="•"/>
                </a:pPr>
                <a:endParaRPr lang="en-US" sz="900" kern="0" dirty="0">
                  <a:solidFill>
                    <a:srgbClr val="434037"/>
                  </a:solidFill>
                  <a:latin typeface="Adobe Clean Light"/>
                </a:endParaRPr>
              </a:p>
            </p:txBody>
          </p:sp>
        </p:grpSp>
        <p:sp>
          <p:nvSpPr>
            <p:cNvPr id="36" name="Rectangle 12"/>
            <p:cNvSpPr>
              <a:spLocks noChangeArrowheads="1"/>
            </p:cNvSpPr>
            <p:nvPr/>
          </p:nvSpPr>
          <p:spPr bwMode="auto">
            <a:xfrm>
              <a:off x="963289" y="2826743"/>
              <a:ext cx="2757586" cy="1455744"/>
            </a:xfrm>
            <a:prstGeom prst="rect">
              <a:avLst/>
            </a:prstGeom>
            <a:noFill/>
            <a:ln w="9525">
              <a:noFill/>
              <a:miter lim="800000"/>
              <a:headEnd/>
              <a:tailEnd/>
            </a:ln>
          </p:spPr>
          <p:txBody>
            <a:bodyPr lIns="0"/>
            <a:lstStyle/>
            <a:p>
              <a:pPr defTabSz="685800">
                <a:lnSpc>
                  <a:spcPct val="90000"/>
                </a:lnSpc>
                <a:spcBef>
                  <a:spcPct val="20000"/>
                </a:spcBef>
                <a:buClr>
                  <a:srgbClr val="000000"/>
                </a:buClr>
              </a:pPr>
              <a:r>
                <a:rPr lang="en-US" sz="1100" kern="0" dirty="0" smtClean="0">
                  <a:solidFill>
                    <a:srgbClr val="424242"/>
                  </a:solidFill>
                  <a:latin typeface="Adobe Clean"/>
                  <a:cs typeface="Adobe Clean"/>
                </a:rPr>
                <a:t>Language: </a:t>
              </a:r>
              <a:r>
                <a:rPr lang="en-US" sz="1100" kern="0" dirty="0" smtClean="0">
                  <a:solidFill>
                    <a:srgbClr val="424242"/>
                  </a:solidFill>
                  <a:latin typeface="Adobe Clean Light"/>
                </a:rPr>
                <a:t>French</a:t>
              </a:r>
            </a:p>
            <a:p>
              <a:pPr defTabSz="685800">
                <a:lnSpc>
                  <a:spcPct val="90000"/>
                </a:lnSpc>
                <a:spcBef>
                  <a:spcPct val="20000"/>
                </a:spcBef>
                <a:buClr>
                  <a:srgbClr val="000000"/>
                </a:buClr>
              </a:pPr>
              <a:endParaRPr lang="en-US" sz="1100" kern="0" dirty="0">
                <a:solidFill>
                  <a:srgbClr val="424242"/>
                </a:solidFill>
                <a:latin typeface="Adobe Clean Light"/>
              </a:endParaRPr>
            </a:p>
            <a:p>
              <a:pPr defTabSz="685800">
                <a:lnSpc>
                  <a:spcPct val="90000"/>
                </a:lnSpc>
                <a:spcBef>
                  <a:spcPct val="20000"/>
                </a:spcBef>
                <a:buClr>
                  <a:srgbClr val="000000"/>
                </a:buClr>
              </a:pPr>
              <a:r>
                <a:rPr lang="en-US" sz="1100" kern="0" dirty="0" smtClean="0">
                  <a:solidFill>
                    <a:srgbClr val="424242"/>
                  </a:solidFill>
                  <a:latin typeface="Adobe Clean Light"/>
                </a:rPr>
                <a:t>Margin of Error = </a:t>
              </a:r>
              <a:r>
                <a:rPr lang="en-US" sz="1100" dirty="0">
                  <a:solidFill>
                    <a:srgbClr val="424242"/>
                  </a:solidFill>
                </a:rPr>
                <a:t>+/- </a:t>
              </a:r>
              <a:r>
                <a:rPr lang="en-US" sz="1100" kern="0" dirty="0" smtClean="0">
                  <a:solidFill>
                    <a:srgbClr val="424242"/>
                  </a:solidFill>
                  <a:latin typeface="Adobe Clean Light"/>
                </a:rPr>
                <a:t>4.7</a:t>
              </a:r>
              <a:endParaRPr lang="en-US" sz="1100" kern="0" dirty="0">
                <a:solidFill>
                  <a:srgbClr val="424242"/>
                </a:solidFill>
                <a:latin typeface="Adobe Clean Light"/>
              </a:endParaRPr>
            </a:p>
            <a:p>
              <a:pPr defTabSz="685800">
                <a:lnSpc>
                  <a:spcPct val="90000"/>
                </a:lnSpc>
                <a:spcBef>
                  <a:spcPct val="20000"/>
                </a:spcBef>
                <a:buClr>
                  <a:srgbClr val="000000"/>
                </a:buClr>
              </a:pPr>
              <a:endParaRPr lang="en-US" sz="1200" kern="0" dirty="0" smtClean="0">
                <a:solidFill>
                  <a:srgbClr val="424242"/>
                </a:solidFill>
                <a:latin typeface="Adobe Clean Light"/>
              </a:endParaRPr>
            </a:p>
          </p:txBody>
        </p:sp>
        <p:sp>
          <p:nvSpPr>
            <p:cNvPr id="37" name="Rectangle 36"/>
            <p:cNvSpPr/>
            <p:nvPr/>
          </p:nvSpPr>
          <p:spPr>
            <a:xfrm>
              <a:off x="902218" y="3935813"/>
              <a:ext cx="2561706" cy="3607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smtClean="0">
                  <a:solidFill>
                    <a:prstClr val="white"/>
                  </a:solidFill>
                  <a:latin typeface="Adobe Clean Light"/>
                </a:rPr>
                <a:t>Sample n=433</a:t>
              </a:r>
            </a:p>
          </p:txBody>
        </p:sp>
        <p:sp>
          <p:nvSpPr>
            <p:cNvPr id="38" name="Rectangle 37"/>
            <p:cNvSpPr/>
            <p:nvPr/>
          </p:nvSpPr>
          <p:spPr>
            <a:xfrm>
              <a:off x="3616349" y="3932243"/>
              <a:ext cx="2543151" cy="3643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Adobe Clean Light"/>
                </a:rPr>
                <a:t>Sample </a:t>
              </a:r>
              <a:r>
                <a:rPr lang="en-US" sz="1350" dirty="0" smtClean="0">
                  <a:solidFill>
                    <a:prstClr val="white"/>
                  </a:solidFill>
                  <a:latin typeface="Adobe Clean Light"/>
                </a:rPr>
                <a:t>n=427</a:t>
              </a:r>
              <a:endParaRPr lang="en-US" sz="1350" dirty="0">
                <a:solidFill>
                  <a:prstClr val="white"/>
                </a:solidFill>
                <a:latin typeface="Adobe Clean Light"/>
              </a:endParaRPr>
            </a:p>
          </p:txBody>
        </p:sp>
        <p:sp>
          <p:nvSpPr>
            <p:cNvPr id="39" name="Rectangle 38"/>
            <p:cNvSpPr/>
            <p:nvPr/>
          </p:nvSpPr>
          <p:spPr>
            <a:xfrm>
              <a:off x="6297314" y="3935813"/>
              <a:ext cx="2554585" cy="3643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Adobe Clean Light"/>
                </a:rPr>
                <a:t>Sample </a:t>
              </a:r>
              <a:r>
                <a:rPr lang="en-US" sz="1350" dirty="0" smtClean="0">
                  <a:solidFill>
                    <a:prstClr val="white"/>
                  </a:solidFill>
                  <a:latin typeface="Adobe Clean Light"/>
                </a:rPr>
                <a:t>n=451</a:t>
              </a:r>
              <a:endParaRPr lang="en-US" sz="1350" dirty="0">
                <a:solidFill>
                  <a:prstClr val="white"/>
                </a:solidFill>
                <a:latin typeface="Adobe Clean Light"/>
              </a:endParaRPr>
            </a:p>
          </p:txBody>
        </p:sp>
        <p:sp>
          <p:nvSpPr>
            <p:cNvPr id="40" name="Rectangle 12"/>
            <p:cNvSpPr>
              <a:spLocks noChangeArrowheads="1"/>
            </p:cNvSpPr>
            <p:nvPr/>
          </p:nvSpPr>
          <p:spPr bwMode="auto">
            <a:xfrm>
              <a:off x="3702727" y="2804040"/>
              <a:ext cx="2467612" cy="1455744"/>
            </a:xfrm>
            <a:prstGeom prst="rect">
              <a:avLst/>
            </a:prstGeom>
            <a:noFill/>
            <a:ln w="9525">
              <a:noFill/>
              <a:miter lim="800000"/>
              <a:headEnd/>
              <a:tailEnd/>
            </a:ln>
          </p:spPr>
          <p:txBody>
            <a:bodyPr lIns="0"/>
            <a:lstStyle/>
            <a:p>
              <a:pPr defTabSz="685800">
                <a:lnSpc>
                  <a:spcPct val="90000"/>
                </a:lnSpc>
                <a:spcBef>
                  <a:spcPct val="20000"/>
                </a:spcBef>
                <a:buClr>
                  <a:srgbClr val="000000"/>
                </a:buClr>
              </a:pPr>
              <a:r>
                <a:rPr lang="en-US" sz="1100" kern="0" dirty="0" smtClean="0">
                  <a:solidFill>
                    <a:srgbClr val="424242"/>
                  </a:solidFill>
                  <a:latin typeface="Adobe Clean"/>
                  <a:cs typeface="Adobe Clean"/>
                </a:rPr>
                <a:t>Language: </a:t>
              </a:r>
              <a:r>
                <a:rPr lang="en-US" sz="1100" kern="0" dirty="0" smtClean="0">
                  <a:solidFill>
                    <a:srgbClr val="424242"/>
                  </a:solidFill>
                  <a:latin typeface="Adobe Clean Light"/>
                </a:rPr>
                <a:t>German</a:t>
              </a:r>
            </a:p>
            <a:p>
              <a:pPr defTabSz="685800">
                <a:lnSpc>
                  <a:spcPct val="90000"/>
                </a:lnSpc>
                <a:spcBef>
                  <a:spcPct val="20000"/>
                </a:spcBef>
                <a:buClr>
                  <a:srgbClr val="000000"/>
                </a:buClr>
              </a:pPr>
              <a:endParaRPr lang="en-US" sz="1100" kern="0" dirty="0">
                <a:solidFill>
                  <a:srgbClr val="424242"/>
                </a:solidFill>
                <a:latin typeface="Adobe Clean Light"/>
              </a:endParaRPr>
            </a:p>
            <a:p>
              <a:pPr defTabSz="685800">
                <a:lnSpc>
                  <a:spcPct val="90000"/>
                </a:lnSpc>
                <a:spcBef>
                  <a:spcPct val="20000"/>
                </a:spcBef>
                <a:buClr>
                  <a:srgbClr val="000000"/>
                </a:buClr>
              </a:pPr>
              <a:r>
                <a:rPr lang="en-US" sz="1100" kern="0" dirty="0">
                  <a:solidFill>
                    <a:srgbClr val="424242"/>
                  </a:solidFill>
                  <a:latin typeface="Adobe Clean Light"/>
                </a:rPr>
                <a:t>Margin of Error = </a:t>
              </a:r>
              <a:r>
                <a:rPr lang="en-US" sz="1100" dirty="0">
                  <a:solidFill>
                    <a:srgbClr val="424242"/>
                  </a:solidFill>
                </a:rPr>
                <a:t>+/- </a:t>
              </a:r>
              <a:r>
                <a:rPr lang="en-US" sz="1100" kern="0" dirty="0" smtClean="0">
                  <a:solidFill>
                    <a:srgbClr val="424242"/>
                  </a:solidFill>
                  <a:latin typeface="Adobe Clean Light"/>
                </a:rPr>
                <a:t>4.7</a:t>
              </a:r>
              <a:endParaRPr lang="en-US" sz="1100" kern="0" dirty="0">
                <a:solidFill>
                  <a:srgbClr val="424242"/>
                </a:solidFill>
                <a:latin typeface="Adobe Clean Light"/>
              </a:endParaRPr>
            </a:p>
            <a:p>
              <a:pPr defTabSz="685800">
                <a:lnSpc>
                  <a:spcPct val="90000"/>
                </a:lnSpc>
                <a:spcBef>
                  <a:spcPct val="20000"/>
                </a:spcBef>
                <a:buClr>
                  <a:srgbClr val="000000"/>
                </a:buClr>
              </a:pPr>
              <a:endParaRPr lang="en-US" sz="1100" kern="0" dirty="0">
                <a:solidFill>
                  <a:srgbClr val="424242"/>
                </a:solidFill>
                <a:latin typeface="Adobe Clean Light"/>
              </a:endParaRPr>
            </a:p>
            <a:p>
              <a:pPr defTabSz="685800">
                <a:lnSpc>
                  <a:spcPct val="90000"/>
                </a:lnSpc>
                <a:spcBef>
                  <a:spcPct val="20000"/>
                </a:spcBef>
                <a:buClr>
                  <a:srgbClr val="000000"/>
                </a:buClr>
              </a:pPr>
              <a:endParaRPr lang="en-US" sz="1200" kern="0" dirty="0" smtClean="0">
                <a:solidFill>
                  <a:srgbClr val="424242"/>
                </a:solidFill>
                <a:latin typeface="Adobe Clean Light"/>
              </a:endParaRPr>
            </a:p>
          </p:txBody>
        </p:sp>
        <p:sp>
          <p:nvSpPr>
            <p:cNvPr id="65" name="Rectangle 12"/>
            <p:cNvSpPr>
              <a:spLocks noChangeArrowheads="1"/>
            </p:cNvSpPr>
            <p:nvPr/>
          </p:nvSpPr>
          <p:spPr bwMode="auto">
            <a:xfrm>
              <a:off x="6426200" y="2820095"/>
              <a:ext cx="2425698" cy="1455744"/>
            </a:xfrm>
            <a:prstGeom prst="rect">
              <a:avLst/>
            </a:prstGeom>
            <a:noFill/>
            <a:ln w="9525">
              <a:noFill/>
              <a:miter lim="800000"/>
              <a:headEnd/>
              <a:tailEnd/>
            </a:ln>
          </p:spPr>
          <p:txBody>
            <a:bodyPr lIns="0"/>
            <a:lstStyle/>
            <a:p>
              <a:pPr defTabSz="685800">
                <a:lnSpc>
                  <a:spcPct val="90000"/>
                </a:lnSpc>
                <a:spcBef>
                  <a:spcPct val="20000"/>
                </a:spcBef>
                <a:buClr>
                  <a:srgbClr val="000000"/>
                </a:buClr>
              </a:pPr>
              <a:r>
                <a:rPr lang="en-US" sz="1100" b="1" kern="0" dirty="0" smtClean="0">
                  <a:solidFill>
                    <a:srgbClr val="424242"/>
                  </a:solidFill>
                  <a:latin typeface="Adobe Clean"/>
                  <a:cs typeface="Adobe Clean"/>
                </a:rPr>
                <a:t>Language: </a:t>
              </a:r>
              <a:r>
                <a:rPr lang="en-US" sz="1100" kern="0" dirty="0" smtClean="0">
                  <a:solidFill>
                    <a:srgbClr val="424242"/>
                  </a:solidFill>
                  <a:latin typeface="Adobe Clean Light"/>
                </a:rPr>
                <a:t>U.K. English</a:t>
              </a:r>
            </a:p>
            <a:p>
              <a:pPr defTabSz="685800">
                <a:lnSpc>
                  <a:spcPct val="90000"/>
                </a:lnSpc>
                <a:spcBef>
                  <a:spcPct val="20000"/>
                </a:spcBef>
                <a:buClr>
                  <a:srgbClr val="000000"/>
                </a:buClr>
              </a:pPr>
              <a:endParaRPr lang="en-US" sz="1100" kern="0" dirty="0">
                <a:solidFill>
                  <a:srgbClr val="424242"/>
                </a:solidFill>
                <a:latin typeface="Adobe Clean Light"/>
              </a:endParaRPr>
            </a:p>
            <a:p>
              <a:pPr defTabSz="685800">
                <a:lnSpc>
                  <a:spcPct val="90000"/>
                </a:lnSpc>
                <a:spcBef>
                  <a:spcPct val="20000"/>
                </a:spcBef>
                <a:buClr>
                  <a:srgbClr val="000000"/>
                </a:buClr>
              </a:pPr>
              <a:r>
                <a:rPr lang="en-US" sz="1100" kern="0" dirty="0">
                  <a:solidFill>
                    <a:srgbClr val="424242"/>
                  </a:solidFill>
                  <a:latin typeface="Adobe Clean Light"/>
                </a:rPr>
                <a:t>Margin of Error = </a:t>
              </a:r>
              <a:r>
                <a:rPr lang="en-US" sz="1100" dirty="0">
                  <a:solidFill>
                    <a:srgbClr val="424242"/>
                  </a:solidFill>
                </a:rPr>
                <a:t>+/- </a:t>
              </a:r>
              <a:r>
                <a:rPr lang="en-US" sz="1100" kern="0" dirty="0" smtClean="0">
                  <a:solidFill>
                    <a:srgbClr val="424242"/>
                  </a:solidFill>
                  <a:latin typeface="Adobe Clean Light"/>
                </a:rPr>
                <a:t>4.6</a:t>
              </a:r>
              <a:endParaRPr lang="en-US" sz="1100" kern="0" dirty="0">
                <a:solidFill>
                  <a:srgbClr val="424242"/>
                </a:solidFill>
                <a:latin typeface="Adobe Clean Light"/>
              </a:endParaRPr>
            </a:p>
            <a:p>
              <a:pPr defTabSz="685800">
                <a:lnSpc>
                  <a:spcPct val="90000"/>
                </a:lnSpc>
                <a:spcBef>
                  <a:spcPct val="20000"/>
                </a:spcBef>
                <a:buClr>
                  <a:srgbClr val="000000"/>
                </a:buClr>
              </a:pPr>
              <a:endParaRPr lang="en-US" sz="1100" kern="0" dirty="0">
                <a:solidFill>
                  <a:srgbClr val="424242"/>
                </a:solidFill>
                <a:latin typeface="Adobe Clean Light"/>
              </a:endParaRPr>
            </a:p>
            <a:p>
              <a:pPr defTabSz="685800">
                <a:lnSpc>
                  <a:spcPct val="90000"/>
                </a:lnSpc>
                <a:spcBef>
                  <a:spcPct val="20000"/>
                </a:spcBef>
                <a:buClr>
                  <a:srgbClr val="000000"/>
                </a:buClr>
              </a:pPr>
              <a:endParaRPr lang="en-US" sz="1200" kern="0" dirty="0" smtClean="0">
                <a:solidFill>
                  <a:srgbClr val="424242"/>
                </a:solidFill>
                <a:latin typeface="Adobe Clean Light"/>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50" y="3334707"/>
            <a:ext cx="258662" cy="1551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55" y="3328756"/>
            <a:ext cx="277307" cy="18487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213" t="12516" r="4024" b="13844"/>
          <a:stretch/>
        </p:blipFill>
        <p:spPr>
          <a:xfrm>
            <a:off x="6149715" y="3327385"/>
            <a:ext cx="326178" cy="163597"/>
          </a:xfrm>
          <a:prstGeom prst="rect">
            <a:avLst/>
          </a:prstGeom>
        </p:spPr>
      </p:pic>
      <p:sp>
        <p:nvSpPr>
          <p:cNvPr id="41" name="Rectangle 40"/>
          <p:cNvSpPr/>
          <p:nvPr/>
        </p:nvSpPr>
        <p:spPr>
          <a:xfrm>
            <a:off x="653463" y="4612086"/>
            <a:ext cx="7969835" cy="2259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smtClean="0">
                <a:solidFill>
                  <a:prstClr val="white"/>
                </a:solidFill>
                <a:latin typeface="Adobe Clean Light"/>
              </a:rPr>
              <a:t>Margin of error (total sample) = </a:t>
            </a:r>
            <a:r>
              <a:rPr lang="en-US" sz="1400" dirty="0">
                <a:solidFill>
                  <a:srgbClr val="FFFFFF"/>
                </a:solidFill>
              </a:rPr>
              <a:t>+/- </a:t>
            </a:r>
            <a:r>
              <a:rPr lang="en-US" sz="1350" dirty="0" smtClean="0">
                <a:solidFill>
                  <a:prstClr val="white"/>
                </a:solidFill>
                <a:latin typeface="Adobe Clean Light"/>
              </a:rPr>
              <a:t>2.6</a:t>
            </a:r>
          </a:p>
        </p:txBody>
      </p:sp>
    </p:spTree>
    <p:extLst>
      <p:ext uri="{BB962C8B-B14F-4D97-AF65-F5344CB8AC3E}">
        <p14:creationId xmlns:p14="http://schemas.microsoft.com/office/powerpoint/2010/main" val="35874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1000" r="-1000"/>
          </a:stretch>
        </a:blipFill>
        <a:effectLst/>
      </p:bgPr>
    </p:bg>
    <p:spTree>
      <p:nvGrpSpPr>
        <p:cNvPr id="1" name=""/>
        <p:cNvGrpSpPr/>
        <p:nvPr/>
      </p:nvGrpSpPr>
      <p:grpSpPr>
        <a:xfrm>
          <a:off x="0" y="0"/>
          <a:ext cx="0" cy="0"/>
          <a:chOff x="0" y="0"/>
          <a:chExt cx="0" cy="0"/>
        </a:xfrm>
      </p:grpSpPr>
      <p:sp>
        <p:nvSpPr>
          <p:cNvPr id="10" name="Teardrop 9"/>
          <p:cNvSpPr/>
          <p:nvPr/>
        </p:nvSpPr>
        <p:spPr>
          <a:xfrm rot="10800000">
            <a:off x="5235710" y="1951109"/>
            <a:ext cx="861595" cy="667094"/>
          </a:xfrm>
          <a:prstGeom prst="teardrop">
            <a:avLst>
              <a:gd name="adj" fmla="val 12322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2" name="Title 1"/>
          <p:cNvSpPr>
            <a:spLocks noGrp="1"/>
          </p:cNvSpPr>
          <p:nvPr>
            <p:ph type="title"/>
          </p:nvPr>
        </p:nvSpPr>
        <p:spPr>
          <a:xfrm>
            <a:off x="263104" y="140611"/>
            <a:ext cx="8686800" cy="790345"/>
          </a:xfrm>
        </p:spPr>
        <p:txBody>
          <a:bodyPr/>
          <a:lstStyle/>
          <a:p>
            <a:r>
              <a:rPr lang="en-US" sz="2800" dirty="0"/>
              <a:t>Many organization structures are not well set up to meet marketing changes</a:t>
            </a:r>
          </a:p>
        </p:txBody>
      </p:sp>
      <p:sp>
        <p:nvSpPr>
          <p:cNvPr id="5" name="Rectangle 4"/>
          <p:cNvSpPr/>
          <p:nvPr/>
        </p:nvSpPr>
        <p:spPr>
          <a:xfrm>
            <a:off x="1981200" y="4733151"/>
            <a:ext cx="5501141" cy="276999"/>
          </a:xfrm>
          <a:prstGeom prst="rect">
            <a:avLst/>
          </a:prstGeom>
        </p:spPr>
        <p:txBody>
          <a:bodyPr wrap="square">
            <a:spAutoFit/>
          </a:bodyPr>
          <a:lstStyle/>
          <a:p>
            <a:pPr lvl="0"/>
            <a:r>
              <a:rPr lang="en-US" sz="600" dirty="0" smtClean="0">
                <a:latin typeface="Adobe Clean Light"/>
              </a:rPr>
              <a:t>Q25. </a:t>
            </a:r>
            <a:r>
              <a:rPr lang="en-US" sz="600" dirty="0">
                <a:latin typeface="Adobe Clean Light"/>
              </a:rPr>
              <a:t>How well is your company’s organization structure set up to meet the changes happening within marketing today? What about for the changes in marketing 3 years from now</a:t>
            </a:r>
            <a:r>
              <a:rPr lang="en-US" sz="600" dirty="0" smtClean="0">
                <a:latin typeface="Adobe Clean Light"/>
              </a:rPr>
              <a:t>?</a:t>
            </a:r>
            <a:endParaRPr lang="en-US" sz="600" dirty="0">
              <a:latin typeface="Adobe Clean Light"/>
            </a:endParaRPr>
          </a:p>
        </p:txBody>
      </p:sp>
      <p:graphicFrame>
        <p:nvGraphicFramePr>
          <p:cNvPr id="6" name="Chart 5"/>
          <p:cNvGraphicFramePr>
            <a:graphicFrameLocks noChangeAspect="1"/>
          </p:cNvGraphicFramePr>
          <p:nvPr>
            <p:extLst>
              <p:ext uri="{D42A27DB-BD31-4B8C-83A1-F6EECF244321}">
                <p14:modId xmlns:p14="http://schemas.microsoft.com/office/powerpoint/2010/main" val="4048638223"/>
              </p:ext>
            </p:extLst>
          </p:nvPr>
        </p:nvGraphicFramePr>
        <p:xfrm>
          <a:off x="2833369" y="1827670"/>
          <a:ext cx="2602457" cy="26024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ardrop 6"/>
          <p:cNvSpPr/>
          <p:nvPr/>
        </p:nvSpPr>
        <p:spPr>
          <a:xfrm rot="1146853">
            <a:off x="1991804" y="3351734"/>
            <a:ext cx="814200" cy="814200"/>
          </a:xfrm>
          <a:prstGeom prst="teardrop">
            <a:avLst>
              <a:gd name="adj" fmla="val 1073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8" name="TextBox 7"/>
          <p:cNvSpPr txBox="1"/>
          <p:nvPr/>
        </p:nvSpPr>
        <p:spPr>
          <a:xfrm>
            <a:off x="1982957" y="3512612"/>
            <a:ext cx="850412" cy="492443"/>
          </a:xfrm>
          <a:prstGeom prst="rect">
            <a:avLst/>
          </a:prstGeom>
          <a:noFill/>
        </p:spPr>
        <p:txBody>
          <a:bodyPr wrap="square" lIns="0" tIns="0" rIns="0" bIns="0" rtlCol="0" anchor="ctr">
            <a:spAutoFit/>
          </a:bodyPr>
          <a:lstStyle/>
          <a:p>
            <a:pPr algn="ctr"/>
            <a:r>
              <a:rPr lang="en-US" sz="2200" b="1" dirty="0" smtClean="0">
                <a:solidFill>
                  <a:schemeClr val="bg1"/>
                </a:solidFill>
                <a:latin typeface="Adobe Clean"/>
                <a:ea typeface="+mj-ea"/>
                <a:cs typeface="Adobe Clean"/>
              </a:rPr>
              <a:t>66%</a:t>
            </a:r>
          </a:p>
          <a:p>
            <a:pPr algn="ctr"/>
            <a:r>
              <a:rPr lang="en-US" sz="1000" b="1" dirty="0" smtClean="0">
                <a:solidFill>
                  <a:schemeClr val="bg1"/>
                </a:solidFill>
                <a:latin typeface="Adobe Clean"/>
                <a:cs typeface="Adobe Clean"/>
              </a:rPr>
              <a:t>Well set up</a:t>
            </a:r>
            <a:endParaRPr lang="en-US" sz="1000" b="1" dirty="0">
              <a:solidFill>
                <a:schemeClr val="bg1"/>
              </a:solidFill>
              <a:latin typeface="Adobe Clean"/>
              <a:ea typeface="+mj-ea"/>
              <a:cs typeface="Adobe Clean"/>
            </a:endParaRPr>
          </a:p>
        </p:txBody>
      </p:sp>
      <p:sp>
        <p:nvSpPr>
          <p:cNvPr id="9" name="TextBox 8"/>
          <p:cNvSpPr txBox="1"/>
          <p:nvPr/>
        </p:nvSpPr>
        <p:spPr>
          <a:xfrm>
            <a:off x="5288199" y="2097834"/>
            <a:ext cx="756617" cy="323165"/>
          </a:xfrm>
          <a:prstGeom prst="rect">
            <a:avLst/>
          </a:prstGeom>
          <a:noFill/>
        </p:spPr>
        <p:txBody>
          <a:bodyPr wrap="none" lIns="0" tIns="0" rIns="0" bIns="0" rtlCol="0">
            <a:spAutoFit/>
          </a:bodyPr>
          <a:lstStyle/>
          <a:p>
            <a:pPr algn="ctr"/>
            <a:r>
              <a:rPr lang="en-US" sz="1200" b="1" dirty="0" smtClean="0">
                <a:latin typeface="Adobe Clean"/>
                <a:ea typeface="+mj-ea"/>
                <a:cs typeface="Adobe Clean"/>
              </a:rPr>
              <a:t>34%</a:t>
            </a:r>
            <a:endParaRPr lang="en-US" sz="1200" b="1" dirty="0">
              <a:latin typeface="Adobe Clean"/>
              <a:ea typeface="+mj-ea"/>
              <a:cs typeface="Adobe Clean"/>
            </a:endParaRPr>
          </a:p>
          <a:p>
            <a:pPr algn="ctr"/>
            <a:r>
              <a:rPr lang="en-US" sz="900" b="1" dirty="0" smtClean="0">
                <a:latin typeface="Adobe Clean Light"/>
              </a:rPr>
              <a:t>Not well set up</a:t>
            </a:r>
            <a:endParaRPr lang="en-US" sz="1050" b="1" dirty="0" smtClean="0">
              <a:latin typeface="Adobe Clean Light"/>
            </a:endParaRPr>
          </a:p>
        </p:txBody>
      </p:sp>
      <p:sp>
        <p:nvSpPr>
          <p:cNvPr id="11" name="TextBox 10"/>
          <p:cNvSpPr txBox="1"/>
          <p:nvPr/>
        </p:nvSpPr>
        <p:spPr>
          <a:xfrm>
            <a:off x="551136" y="1275606"/>
            <a:ext cx="8269336" cy="246221"/>
          </a:xfrm>
          <a:prstGeom prst="rect">
            <a:avLst/>
          </a:prstGeom>
          <a:noFill/>
        </p:spPr>
        <p:txBody>
          <a:bodyPr wrap="square" lIns="0" tIns="0" rIns="0" bIns="0" rtlCol="0">
            <a:spAutoFit/>
          </a:bodyPr>
          <a:lstStyle/>
          <a:p>
            <a:pPr algn="ctr"/>
            <a:r>
              <a:rPr lang="en-US" sz="1600" b="1" dirty="0" smtClean="0">
                <a:latin typeface="Adobe Clean Light"/>
              </a:rPr>
              <a:t>How well are company’s organization structures set up to meet marketing changes?</a:t>
            </a:r>
          </a:p>
        </p:txBody>
      </p:sp>
      <p:sp>
        <p:nvSpPr>
          <p:cNvPr id="12" name="Teardrop 11"/>
          <p:cNvSpPr/>
          <p:nvPr/>
        </p:nvSpPr>
        <p:spPr>
          <a:xfrm rot="12427835">
            <a:off x="6751772" y="1778037"/>
            <a:ext cx="725388" cy="544432"/>
          </a:xfrm>
          <a:prstGeom prst="teardrop">
            <a:avLst>
              <a:gd name="adj" fmla="val 188304"/>
            </a:avLst>
          </a:prstGeom>
          <a:solidFill>
            <a:srgbClr val="66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dobe Clean Light"/>
            </a:endParaRPr>
          </a:p>
        </p:txBody>
      </p:sp>
      <p:sp>
        <p:nvSpPr>
          <p:cNvPr id="13" name="Teardrop 12"/>
          <p:cNvSpPr/>
          <p:nvPr/>
        </p:nvSpPr>
        <p:spPr>
          <a:xfrm rot="15023471">
            <a:off x="6673931" y="2578031"/>
            <a:ext cx="670473" cy="589025"/>
          </a:xfrm>
          <a:prstGeom prst="teardrop">
            <a:avLst>
              <a:gd name="adj" fmla="val 19097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4" name="Teardrop 13"/>
          <p:cNvSpPr/>
          <p:nvPr/>
        </p:nvSpPr>
        <p:spPr>
          <a:xfrm rot="16612213">
            <a:off x="6035426" y="3132525"/>
            <a:ext cx="670473" cy="589025"/>
          </a:xfrm>
          <a:prstGeom prst="teardrop">
            <a:avLst>
              <a:gd name="adj" fmla="val 200000"/>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5" name="TextBox 14"/>
          <p:cNvSpPr txBox="1"/>
          <p:nvPr/>
        </p:nvSpPr>
        <p:spPr>
          <a:xfrm>
            <a:off x="6795076" y="1942530"/>
            <a:ext cx="611136" cy="215444"/>
          </a:xfrm>
          <a:prstGeom prst="rect">
            <a:avLst/>
          </a:prstGeom>
          <a:noFill/>
        </p:spPr>
        <p:txBody>
          <a:bodyPr wrap="square" lIns="0" tIns="0" rIns="0" bIns="0" rtlCol="0" anchor="ctr">
            <a:spAutoFit/>
          </a:bodyPr>
          <a:lstStyle/>
          <a:p>
            <a:pPr algn="ctr"/>
            <a:r>
              <a:rPr lang="en-US" sz="1400" b="1" dirty="0" smtClean="0">
                <a:solidFill>
                  <a:schemeClr val="bg1"/>
                </a:solidFill>
                <a:latin typeface="Adobe Clean"/>
                <a:ea typeface="+mj-ea"/>
                <a:cs typeface="Adobe Clean"/>
              </a:rPr>
              <a:t>42%</a:t>
            </a:r>
          </a:p>
        </p:txBody>
      </p:sp>
      <p:sp>
        <p:nvSpPr>
          <p:cNvPr id="16" name="TextBox 15"/>
          <p:cNvSpPr txBox="1"/>
          <p:nvPr/>
        </p:nvSpPr>
        <p:spPr>
          <a:xfrm>
            <a:off x="6703599" y="2737283"/>
            <a:ext cx="611136" cy="215444"/>
          </a:xfrm>
          <a:prstGeom prst="rect">
            <a:avLst/>
          </a:prstGeom>
          <a:noFill/>
        </p:spPr>
        <p:txBody>
          <a:bodyPr wrap="square" lIns="0" tIns="0" rIns="0" bIns="0" rtlCol="0" anchor="ctr">
            <a:spAutoFit/>
          </a:bodyPr>
          <a:lstStyle/>
          <a:p>
            <a:pPr algn="ctr"/>
            <a:r>
              <a:rPr lang="en-US" sz="1400" b="1" dirty="0" smtClean="0">
                <a:solidFill>
                  <a:schemeClr val="bg1"/>
                </a:solidFill>
                <a:latin typeface="Adobe Clean"/>
                <a:ea typeface="+mj-ea"/>
                <a:cs typeface="Adobe Clean"/>
              </a:rPr>
              <a:t>29%</a:t>
            </a:r>
          </a:p>
        </p:txBody>
      </p:sp>
      <p:sp>
        <p:nvSpPr>
          <p:cNvPr id="17" name="TextBox 16"/>
          <p:cNvSpPr txBox="1"/>
          <p:nvPr/>
        </p:nvSpPr>
        <p:spPr>
          <a:xfrm>
            <a:off x="6081674" y="3282242"/>
            <a:ext cx="611136" cy="215444"/>
          </a:xfrm>
          <a:prstGeom prst="rect">
            <a:avLst/>
          </a:prstGeom>
          <a:noFill/>
        </p:spPr>
        <p:txBody>
          <a:bodyPr wrap="square" lIns="0" tIns="0" rIns="0" bIns="0" rtlCol="0" anchor="ctr">
            <a:spAutoFit/>
          </a:bodyPr>
          <a:lstStyle/>
          <a:p>
            <a:pPr algn="ctr"/>
            <a:r>
              <a:rPr lang="en-US" sz="1400" b="1" dirty="0" smtClean="0">
                <a:solidFill>
                  <a:schemeClr val="bg1"/>
                </a:solidFill>
                <a:latin typeface="Adobe Clean"/>
                <a:ea typeface="+mj-ea"/>
                <a:cs typeface="Adobe Clean"/>
              </a:rPr>
              <a:t>32%</a:t>
            </a:r>
          </a:p>
        </p:txBody>
      </p:sp>
      <p:sp>
        <p:nvSpPr>
          <p:cNvPr id="18" name="TextBox 17"/>
          <p:cNvSpPr txBox="1"/>
          <p:nvPr/>
        </p:nvSpPr>
        <p:spPr>
          <a:xfrm>
            <a:off x="6720384" y="3420279"/>
            <a:ext cx="374710" cy="184666"/>
          </a:xfrm>
          <a:prstGeom prst="rect">
            <a:avLst/>
          </a:prstGeom>
          <a:noFill/>
        </p:spPr>
        <p:txBody>
          <a:bodyPr wrap="square" lIns="0" tIns="0" rIns="0" bIns="0" rtlCol="0">
            <a:spAutoFit/>
          </a:bodyPr>
          <a:lstStyle/>
          <a:p>
            <a:r>
              <a:rPr lang="en-US" sz="1200" b="1" dirty="0" smtClean="0">
                <a:solidFill>
                  <a:srgbClr val="92D050"/>
                </a:solidFill>
                <a:latin typeface="Adobe Clean Light" panose="020B0303020404020204"/>
              </a:rPr>
              <a:t>UK</a:t>
            </a:r>
          </a:p>
        </p:txBody>
      </p:sp>
      <p:sp>
        <p:nvSpPr>
          <p:cNvPr id="19" name="TextBox 18"/>
          <p:cNvSpPr txBox="1"/>
          <p:nvPr/>
        </p:nvSpPr>
        <p:spPr>
          <a:xfrm>
            <a:off x="7356682" y="2814945"/>
            <a:ext cx="288060" cy="184666"/>
          </a:xfrm>
          <a:prstGeom prst="rect">
            <a:avLst/>
          </a:prstGeom>
          <a:noFill/>
        </p:spPr>
        <p:txBody>
          <a:bodyPr wrap="square" lIns="0" tIns="0" rIns="0" bIns="0" rtlCol="0">
            <a:spAutoFit/>
          </a:bodyPr>
          <a:lstStyle/>
          <a:p>
            <a:r>
              <a:rPr lang="en-US" sz="1200" b="1" dirty="0" smtClean="0">
                <a:solidFill>
                  <a:srgbClr val="FFC000"/>
                </a:solidFill>
                <a:latin typeface="Adobe Clean Light" panose="020B0303020404020204"/>
              </a:rPr>
              <a:t>DE</a:t>
            </a:r>
          </a:p>
        </p:txBody>
      </p:sp>
      <p:sp>
        <p:nvSpPr>
          <p:cNvPr id="20" name="TextBox 19"/>
          <p:cNvSpPr txBox="1"/>
          <p:nvPr/>
        </p:nvSpPr>
        <p:spPr>
          <a:xfrm>
            <a:off x="7500712" y="1890084"/>
            <a:ext cx="176160" cy="369332"/>
          </a:xfrm>
          <a:prstGeom prst="rect">
            <a:avLst/>
          </a:prstGeom>
          <a:noFill/>
        </p:spPr>
        <p:txBody>
          <a:bodyPr wrap="square" lIns="0" tIns="0" rIns="0" bIns="0" rtlCol="0">
            <a:spAutoFit/>
          </a:bodyPr>
          <a:lstStyle/>
          <a:p>
            <a:r>
              <a:rPr lang="en-US" sz="1200" b="1" dirty="0" smtClean="0">
                <a:solidFill>
                  <a:srgbClr val="66CCCC"/>
                </a:solidFill>
                <a:latin typeface="Adobe Clean Light" panose="020B0303020404020204"/>
              </a:rPr>
              <a:t>FR</a:t>
            </a:r>
          </a:p>
        </p:txBody>
      </p:sp>
      <p:sp>
        <p:nvSpPr>
          <p:cNvPr id="4" name="Rounded Rectangular Callout 3"/>
          <p:cNvSpPr/>
          <p:nvPr/>
        </p:nvSpPr>
        <p:spPr>
          <a:xfrm>
            <a:off x="467544" y="2107527"/>
            <a:ext cx="1631854" cy="994579"/>
          </a:xfrm>
          <a:prstGeom prst="wedgeRoundRectCallout">
            <a:avLst>
              <a:gd name="adj1" fmla="val 51078"/>
              <a:gd name="adj2" fmla="val 78859"/>
              <a:gd name="adj3" fmla="val 16667"/>
            </a:avLst>
          </a:prstGeom>
          <a:solidFill>
            <a:srgbClr val="4E64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bg1"/>
                </a:solidFill>
                <a:latin typeface="Adobe Clean Light" panose="020B0303020404020204"/>
              </a:rPr>
              <a:t>Those with the highest digital spend and most tech savvy were most likely to say their company was well set up</a:t>
            </a:r>
            <a:endParaRPr lang="en-US" sz="1000" dirty="0">
              <a:solidFill>
                <a:schemeClr val="bg1"/>
              </a:solidFill>
              <a:latin typeface="Adobe Clean Light" panose="020B0303020404020204"/>
            </a:endParaRPr>
          </a:p>
        </p:txBody>
      </p:sp>
    </p:spTree>
    <p:extLst>
      <p:ext uri="{BB962C8B-B14F-4D97-AF65-F5344CB8AC3E}">
        <p14:creationId xmlns:p14="http://schemas.microsoft.com/office/powerpoint/2010/main" val="33763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181841"/>
            <a:ext cx="8686800" cy="707886"/>
          </a:xfrm>
        </p:spPr>
        <p:txBody>
          <a:bodyPr/>
          <a:lstStyle/>
          <a:p>
            <a:r>
              <a:rPr lang="en-US" sz="2500" dirty="0" smtClean="0"/>
              <a:t>A successful marketer is seen as tech savvy, however only a third of marketers describe themselves as such</a:t>
            </a:r>
            <a:endParaRPr lang="en-US" sz="2500" dirty="0"/>
          </a:p>
        </p:txBody>
      </p:sp>
      <p:sp>
        <p:nvSpPr>
          <p:cNvPr id="5" name="Rectangle 4"/>
          <p:cNvSpPr/>
          <p:nvPr/>
        </p:nvSpPr>
        <p:spPr>
          <a:xfrm>
            <a:off x="2240779" y="4825484"/>
            <a:ext cx="5009847" cy="276999"/>
          </a:xfrm>
          <a:prstGeom prst="rect">
            <a:avLst/>
          </a:prstGeom>
        </p:spPr>
        <p:txBody>
          <a:bodyPr wrap="square">
            <a:spAutoFit/>
          </a:bodyPr>
          <a:lstStyle/>
          <a:p>
            <a:pPr lvl="0"/>
            <a:r>
              <a:rPr lang="en-US" sz="600" dirty="0" smtClean="0">
                <a:latin typeface="Adobe Clean Light"/>
                <a:cs typeface="Adobe Clean Light"/>
              </a:rPr>
              <a:t>Q3. </a:t>
            </a:r>
            <a:r>
              <a:rPr lang="en-US" sz="600" dirty="0">
                <a:latin typeface="Adobe Clean Light"/>
              </a:rPr>
              <a:t>Think about the ideal, successful marketer today. How would you describe them</a:t>
            </a:r>
            <a:r>
              <a:rPr lang="en-US" sz="600" dirty="0" smtClean="0">
                <a:latin typeface="Adobe Clean Light"/>
              </a:rPr>
              <a:t>?</a:t>
            </a:r>
          </a:p>
          <a:p>
            <a:r>
              <a:rPr lang="en-US" sz="600" dirty="0" smtClean="0">
                <a:latin typeface="Adobe Clean Light"/>
              </a:rPr>
              <a:t>Q4. </a:t>
            </a:r>
            <a:r>
              <a:rPr lang="en-US" sz="600" dirty="0">
                <a:latin typeface="Adobe Clean Light"/>
              </a:rPr>
              <a:t>How would you describe yourself</a:t>
            </a:r>
            <a:r>
              <a:rPr lang="en-US" sz="600" dirty="0" smtClean="0">
                <a:latin typeface="Adobe Clean Light"/>
              </a:rPr>
              <a:t>?</a:t>
            </a:r>
            <a:endParaRPr lang="en-US" sz="600" dirty="0">
              <a:latin typeface="Adobe Clean Light"/>
            </a:endParaRPr>
          </a:p>
        </p:txBody>
      </p:sp>
      <p:graphicFrame>
        <p:nvGraphicFramePr>
          <p:cNvPr id="8" name="Chart 7"/>
          <p:cNvGraphicFramePr/>
          <p:nvPr>
            <p:extLst>
              <p:ext uri="{D42A27DB-BD31-4B8C-83A1-F6EECF244321}">
                <p14:modId xmlns:p14="http://schemas.microsoft.com/office/powerpoint/2010/main" val="1307099716"/>
              </p:ext>
            </p:extLst>
          </p:nvPr>
        </p:nvGraphicFramePr>
        <p:xfrm>
          <a:off x="508473" y="1414744"/>
          <a:ext cx="8108004" cy="3294495"/>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3458714" y="1260856"/>
            <a:ext cx="2261838" cy="153888"/>
          </a:xfrm>
          <a:prstGeom prst="rect">
            <a:avLst/>
          </a:prstGeom>
          <a:noFill/>
        </p:spPr>
        <p:txBody>
          <a:bodyPr wrap="none" lIns="0" tIns="0" rIns="0" bIns="0" rtlCol="0">
            <a:spAutoFit/>
          </a:bodyPr>
          <a:lstStyle/>
          <a:p>
            <a:r>
              <a:rPr lang="en-US" sz="1000" b="1" dirty="0" smtClean="0">
                <a:latin typeface="Adobe Clean Light"/>
              </a:rPr>
              <a:t>Perceptions of Ideal Marketer vs. Self</a:t>
            </a:r>
          </a:p>
        </p:txBody>
      </p:sp>
    </p:spTree>
    <p:extLst>
      <p:ext uri="{BB962C8B-B14F-4D97-AF65-F5344CB8AC3E}">
        <p14:creationId xmlns:p14="http://schemas.microsoft.com/office/powerpoint/2010/main" val="4736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2127115" y="4802381"/>
            <a:ext cx="5501141" cy="276999"/>
          </a:xfrm>
          <a:prstGeom prst="rect">
            <a:avLst/>
          </a:prstGeom>
        </p:spPr>
        <p:txBody>
          <a:bodyPr wrap="square">
            <a:spAutoFit/>
          </a:bodyPr>
          <a:lstStyle/>
          <a:p>
            <a:r>
              <a:rPr lang="en-US" sz="600" dirty="0" smtClean="0">
                <a:solidFill>
                  <a:schemeClr val="bg1"/>
                </a:solidFill>
                <a:latin typeface="Adobe Clean Light"/>
              </a:rPr>
              <a:t>Q28. </a:t>
            </a:r>
            <a:r>
              <a:rPr lang="en-US" sz="600" dirty="0">
                <a:solidFill>
                  <a:schemeClr val="bg1"/>
                </a:solidFill>
                <a:latin typeface="Adobe Clean Light"/>
              </a:rPr>
              <a:t>How important is it to deliver a consistent customer experience for each of the following devices or channels today?</a:t>
            </a:r>
          </a:p>
          <a:p>
            <a:pPr lvl="0"/>
            <a:r>
              <a:rPr lang="en-US" sz="600" dirty="0" smtClean="0">
                <a:solidFill>
                  <a:schemeClr val="bg1"/>
                </a:solidFill>
                <a:latin typeface="Adobe Clean Light"/>
              </a:rPr>
              <a:t>Q30. </a:t>
            </a:r>
            <a:r>
              <a:rPr lang="en-US" sz="600" dirty="0">
                <a:solidFill>
                  <a:schemeClr val="bg1"/>
                </a:solidFill>
                <a:latin typeface="Adobe Clean Light"/>
              </a:rPr>
              <a:t>Which of the following devices and channels do you currently solve for (i.e., deliver content and consistent customer experience)? Select all that apply.</a:t>
            </a:r>
          </a:p>
        </p:txBody>
      </p:sp>
      <p:sp>
        <p:nvSpPr>
          <p:cNvPr id="4" name="TextBox 3"/>
          <p:cNvSpPr txBox="1"/>
          <p:nvPr/>
        </p:nvSpPr>
        <p:spPr>
          <a:xfrm>
            <a:off x="84082" y="168165"/>
            <a:ext cx="9059917" cy="738664"/>
          </a:xfrm>
          <a:prstGeom prst="rect">
            <a:avLst/>
          </a:prstGeom>
          <a:solidFill>
            <a:srgbClr val="E8E5E1">
              <a:alpha val="61000"/>
            </a:srgbClr>
          </a:solidFill>
        </p:spPr>
        <p:txBody>
          <a:bodyPr wrap="square" lIns="0" tIns="0" rIns="0" bIns="0" rtlCol="0">
            <a:spAutoFit/>
          </a:bodyPr>
          <a:lstStyle/>
          <a:p>
            <a:pPr algn="ctr"/>
            <a:r>
              <a:rPr lang="en-US" sz="2400" b="1" dirty="0" smtClean="0">
                <a:solidFill>
                  <a:schemeClr val="tx2"/>
                </a:solidFill>
                <a:latin typeface="Adobe Clean Light" panose="020B0303020404020204"/>
              </a:rPr>
              <a:t>53%</a:t>
            </a:r>
            <a:r>
              <a:rPr lang="en-US" sz="2400" b="1" dirty="0" smtClean="0">
                <a:solidFill>
                  <a:srgbClr val="5B6263"/>
                </a:solidFill>
                <a:latin typeface="Adobe Clean Light" panose="020B0303020404020204"/>
              </a:rPr>
              <a:t> </a:t>
            </a:r>
            <a:r>
              <a:rPr lang="en-US" sz="2400" dirty="0" smtClean="0">
                <a:solidFill>
                  <a:schemeClr val="tx2"/>
                </a:solidFill>
                <a:latin typeface="Adobe Clean Light" panose="020B0303020404020204"/>
              </a:rPr>
              <a:t>of marketers say it’s important to deliver a consistent customer experience on wearables</a:t>
            </a:r>
          </a:p>
        </p:txBody>
      </p:sp>
      <p:sp>
        <p:nvSpPr>
          <p:cNvPr id="8" name="TextBox 7"/>
          <p:cNvSpPr txBox="1"/>
          <p:nvPr/>
        </p:nvSpPr>
        <p:spPr>
          <a:xfrm>
            <a:off x="5755042" y="2571750"/>
            <a:ext cx="3400931" cy="861774"/>
          </a:xfrm>
          <a:prstGeom prst="rect">
            <a:avLst/>
          </a:prstGeom>
          <a:noFill/>
        </p:spPr>
        <p:txBody>
          <a:bodyPr wrap="square" lIns="0" tIns="0" rIns="0" bIns="0" rtlCol="0">
            <a:spAutoFit/>
          </a:bodyPr>
          <a:lstStyle/>
          <a:p>
            <a:r>
              <a:rPr lang="en-US" sz="2400" b="1" dirty="0" smtClean="0">
                <a:solidFill>
                  <a:schemeClr val="accent3"/>
                </a:solidFill>
                <a:latin typeface="Adobe Clean"/>
              </a:rPr>
              <a:t>Only </a:t>
            </a:r>
            <a:r>
              <a:rPr lang="en-US" sz="3200" b="1" dirty="0" smtClean="0">
                <a:solidFill>
                  <a:schemeClr val="accent3"/>
                </a:solidFill>
                <a:latin typeface="Adobe Clean"/>
              </a:rPr>
              <a:t>9%</a:t>
            </a:r>
            <a:r>
              <a:rPr lang="en-US" sz="2400" b="1" dirty="0" smtClean="0">
                <a:solidFill>
                  <a:schemeClr val="accent3"/>
                </a:solidFill>
                <a:latin typeface="Adobe Clean"/>
              </a:rPr>
              <a:t> are currently solving for it</a:t>
            </a:r>
            <a:endParaRPr lang="en-US" b="1" dirty="0" smtClean="0">
              <a:solidFill>
                <a:schemeClr val="accent3"/>
              </a:solidFill>
              <a:latin typeface="Adobe Clean"/>
            </a:endParaRPr>
          </a:p>
        </p:txBody>
      </p:sp>
    </p:spTree>
    <p:extLst>
      <p:ext uri="{BB962C8B-B14F-4D97-AF65-F5344CB8AC3E}">
        <p14:creationId xmlns:p14="http://schemas.microsoft.com/office/powerpoint/2010/main" val="239126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8765" y="1799098"/>
            <a:ext cx="1203384" cy="3026386"/>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3104" y="144219"/>
            <a:ext cx="8686800" cy="781752"/>
          </a:xfrm>
        </p:spPr>
        <p:txBody>
          <a:bodyPr/>
          <a:lstStyle/>
          <a:p>
            <a:r>
              <a:rPr lang="en-US" sz="2800" dirty="0" smtClean="0"/>
              <a:t>Marketers vary in the challenges they are faced with in trends and technologies</a:t>
            </a:r>
            <a:endParaRPr lang="en-US" sz="2800" dirty="0"/>
          </a:p>
        </p:txBody>
      </p:sp>
      <p:sp>
        <p:nvSpPr>
          <p:cNvPr id="5" name="Rectangle 4"/>
          <p:cNvSpPr/>
          <p:nvPr/>
        </p:nvSpPr>
        <p:spPr>
          <a:xfrm>
            <a:off x="2240779" y="4825484"/>
            <a:ext cx="5009847" cy="184666"/>
          </a:xfrm>
          <a:prstGeom prst="rect">
            <a:avLst/>
          </a:prstGeom>
        </p:spPr>
        <p:txBody>
          <a:bodyPr wrap="square">
            <a:spAutoFit/>
          </a:bodyPr>
          <a:lstStyle/>
          <a:p>
            <a:pPr lvl="0"/>
            <a:r>
              <a:rPr lang="en-US" sz="600" dirty="0" smtClean="0">
                <a:latin typeface="Adobe Clean Light"/>
              </a:rPr>
              <a:t>Q10. </a:t>
            </a:r>
            <a:r>
              <a:rPr lang="en-US" sz="600" dirty="0">
                <a:latin typeface="Adobe Clean Light"/>
              </a:rPr>
              <a:t>Which of the following trends and technologies is most challenging for you as a marketer? </a:t>
            </a:r>
            <a:r>
              <a:rPr lang="en-US" sz="600" dirty="0" smtClean="0">
                <a:latin typeface="Adobe Clean Light"/>
              </a:rPr>
              <a:t> (</a:t>
            </a:r>
            <a:r>
              <a:rPr lang="en-US" sz="600" dirty="0">
                <a:latin typeface="Adobe Clean Light"/>
              </a:rPr>
              <a:t>Select up to 3)</a:t>
            </a:r>
          </a:p>
        </p:txBody>
      </p:sp>
      <p:sp>
        <p:nvSpPr>
          <p:cNvPr id="9" name="TextBox 8"/>
          <p:cNvSpPr txBox="1"/>
          <p:nvPr/>
        </p:nvSpPr>
        <p:spPr>
          <a:xfrm>
            <a:off x="3439478" y="1278128"/>
            <a:ext cx="2265044" cy="153888"/>
          </a:xfrm>
          <a:prstGeom prst="rect">
            <a:avLst/>
          </a:prstGeom>
          <a:noFill/>
        </p:spPr>
        <p:txBody>
          <a:bodyPr wrap="none" lIns="0" tIns="0" rIns="0" bIns="0" rtlCol="0">
            <a:spAutoFit/>
          </a:bodyPr>
          <a:lstStyle/>
          <a:p>
            <a:r>
              <a:rPr lang="en-US" sz="1000" b="1" dirty="0" smtClean="0">
                <a:latin typeface="Adobe Clean Light"/>
              </a:rPr>
              <a:t>Trends and Technologies Challenges</a:t>
            </a:r>
          </a:p>
        </p:txBody>
      </p:sp>
      <p:graphicFrame>
        <p:nvGraphicFramePr>
          <p:cNvPr id="8" name="Chart 7"/>
          <p:cNvGraphicFramePr/>
          <p:nvPr>
            <p:extLst>
              <p:ext uri="{D42A27DB-BD31-4B8C-83A1-F6EECF244321}">
                <p14:modId xmlns:p14="http://schemas.microsoft.com/office/powerpoint/2010/main" val="2931781128"/>
              </p:ext>
            </p:extLst>
          </p:nvPr>
        </p:nvGraphicFramePr>
        <p:xfrm>
          <a:off x="434340" y="1453661"/>
          <a:ext cx="8404860" cy="3374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56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49" y="352851"/>
            <a:ext cx="8686800" cy="1052596"/>
          </a:xfrm>
        </p:spPr>
        <p:txBody>
          <a:bodyPr/>
          <a:lstStyle/>
          <a:p>
            <a:r>
              <a:rPr lang="en-US" sz="2600" dirty="0">
                <a:cs typeface="+mj-cs"/>
              </a:rPr>
              <a:t>Delivery channels are bound to change in the future – nearly 7 in 10 believe that wearables will be important in delivering quality service</a:t>
            </a:r>
          </a:p>
        </p:txBody>
      </p:sp>
      <p:sp>
        <p:nvSpPr>
          <p:cNvPr id="5" name="Rectangle 4"/>
          <p:cNvSpPr/>
          <p:nvPr/>
        </p:nvSpPr>
        <p:spPr>
          <a:xfrm>
            <a:off x="2185595" y="4825484"/>
            <a:ext cx="5501141" cy="184666"/>
          </a:xfrm>
          <a:prstGeom prst="rect">
            <a:avLst/>
          </a:prstGeom>
        </p:spPr>
        <p:txBody>
          <a:bodyPr wrap="square">
            <a:spAutoFit/>
          </a:bodyPr>
          <a:lstStyle/>
          <a:p>
            <a:r>
              <a:rPr lang="en-US" sz="600" dirty="0" smtClean="0">
                <a:latin typeface="Adobe Clean Light" panose="020B0303020404020204"/>
              </a:rPr>
              <a:t>Q29. </a:t>
            </a:r>
            <a:r>
              <a:rPr lang="en-US" sz="600" dirty="0">
                <a:latin typeface="Adobe Clean Light" panose="020B0303020404020204"/>
              </a:rPr>
              <a:t>How important will it be to deliver a consistent customer experience for each of the following devices or channels three years from now</a:t>
            </a:r>
            <a:r>
              <a:rPr lang="en-US" sz="600" dirty="0" smtClean="0">
                <a:latin typeface="Adobe Clean Light" panose="020B0303020404020204"/>
              </a:rPr>
              <a:t>?</a:t>
            </a:r>
            <a:endParaRPr lang="en-US" sz="600" dirty="0">
              <a:latin typeface="Adobe Clean Light" panose="020B0303020404020204"/>
            </a:endParaRPr>
          </a:p>
        </p:txBody>
      </p:sp>
      <p:graphicFrame>
        <p:nvGraphicFramePr>
          <p:cNvPr id="6" name="Chart 5"/>
          <p:cNvGraphicFramePr/>
          <p:nvPr>
            <p:extLst>
              <p:ext uri="{D42A27DB-BD31-4B8C-83A1-F6EECF244321}">
                <p14:modId xmlns:p14="http://schemas.microsoft.com/office/powerpoint/2010/main" val="2020820582"/>
              </p:ext>
            </p:extLst>
          </p:nvPr>
        </p:nvGraphicFramePr>
        <p:xfrm>
          <a:off x="0" y="1720334"/>
          <a:ext cx="9144000" cy="31051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81737" y="1566446"/>
            <a:ext cx="7380525" cy="153888"/>
          </a:xfrm>
          <a:prstGeom prst="rect">
            <a:avLst/>
          </a:prstGeom>
          <a:noFill/>
        </p:spPr>
        <p:txBody>
          <a:bodyPr wrap="square" lIns="0" tIns="0" rIns="0" bIns="0" rtlCol="0">
            <a:spAutoFit/>
          </a:bodyPr>
          <a:lstStyle/>
          <a:p>
            <a:pPr algn="ctr"/>
            <a:r>
              <a:rPr lang="en-US" sz="1000" b="1" dirty="0" smtClean="0">
                <a:latin typeface="Adobe Clean Light"/>
              </a:rPr>
              <a:t>Future Importance in Customer Experience Delivery Across Devices </a:t>
            </a:r>
            <a:r>
              <a:rPr lang="en-US" sz="1000" b="1" i="1" dirty="0" smtClean="0">
                <a:latin typeface="Adobe Clean Light"/>
              </a:rPr>
              <a:t>(% </a:t>
            </a:r>
            <a:r>
              <a:rPr lang="en-US" sz="1000" b="1" i="1" dirty="0">
                <a:latin typeface="Adobe Clean Light"/>
              </a:rPr>
              <a:t>Top Two Box</a:t>
            </a:r>
            <a:r>
              <a:rPr lang="en-US" sz="1000" b="1" i="1" dirty="0" smtClean="0">
                <a:latin typeface="Adobe Clean Light"/>
              </a:rPr>
              <a:t>)</a:t>
            </a:r>
            <a:endParaRPr lang="en-US" sz="1000" b="1" i="1" dirty="0">
              <a:latin typeface="Adobe Clean Light"/>
            </a:endParaRPr>
          </a:p>
        </p:txBody>
      </p:sp>
    </p:spTree>
    <p:extLst>
      <p:ext uri="{BB962C8B-B14F-4D97-AF65-F5344CB8AC3E}">
        <p14:creationId xmlns:p14="http://schemas.microsoft.com/office/powerpoint/2010/main" val="40162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85726"/>
            <a:ext cx="8686800" cy="1089529"/>
          </a:xfrm>
        </p:spPr>
        <p:txBody>
          <a:bodyPr/>
          <a:lstStyle/>
          <a:p>
            <a:r>
              <a:rPr lang="en-US" sz="2400" b="1" dirty="0" smtClean="0"/>
              <a:t>The need to adapt is immediate: mobile marketing,  e-commerce, and personalization and targeting are projected to be </a:t>
            </a:r>
            <a:r>
              <a:rPr lang="en-US" sz="2400" b="1" i="1" dirty="0" smtClean="0"/>
              <a:t>less</a:t>
            </a:r>
            <a:r>
              <a:rPr lang="en-US" sz="2400" b="1" dirty="0" smtClean="0"/>
              <a:t> important in 3 years</a:t>
            </a:r>
            <a:endParaRPr lang="en-US" sz="2400" b="1" dirty="0"/>
          </a:p>
        </p:txBody>
      </p:sp>
      <p:sp>
        <p:nvSpPr>
          <p:cNvPr id="5" name="Rectangle 4"/>
          <p:cNvSpPr/>
          <p:nvPr/>
        </p:nvSpPr>
        <p:spPr>
          <a:xfrm>
            <a:off x="2185595" y="4825484"/>
            <a:ext cx="5501141" cy="184666"/>
          </a:xfrm>
          <a:prstGeom prst="rect">
            <a:avLst/>
          </a:prstGeom>
        </p:spPr>
        <p:txBody>
          <a:bodyPr wrap="square">
            <a:spAutoFit/>
          </a:bodyPr>
          <a:lstStyle/>
          <a:p>
            <a:pPr lvl="0"/>
            <a:r>
              <a:rPr lang="en-US" sz="600" dirty="0" smtClean="0">
                <a:latin typeface="Adobe Clean Light" panose="020B0303020404020204"/>
              </a:rPr>
              <a:t>Q9. </a:t>
            </a:r>
            <a:r>
              <a:rPr lang="en-US" sz="600" dirty="0">
                <a:latin typeface="Adobe Clean Light" panose="020B0303020404020204"/>
              </a:rPr>
              <a:t>Please select the marketing tactics you believe will be most critical for marketers to be focusing on 12 months and three years from now. </a:t>
            </a:r>
          </a:p>
        </p:txBody>
      </p:sp>
      <p:sp>
        <p:nvSpPr>
          <p:cNvPr id="7" name="TextBox 6"/>
          <p:cNvSpPr txBox="1"/>
          <p:nvPr/>
        </p:nvSpPr>
        <p:spPr>
          <a:xfrm>
            <a:off x="881738" y="1292606"/>
            <a:ext cx="7380525" cy="153888"/>
          </a:xfrm>
          <a:prstGeom prst="rect">
            <a:avLst/>
          </a:prstGeom>
          <a:noFill/>
        </p:spPr>
        <p:txBody>
          <a:bodyPr wrap="square" lIns="0" tIns="0" rIns="0" bIns="0" rtlCol="0">
            <a:spAutoFit/>
          </a:bodyPr>
          <a:lstStyle/>
          <a:p>
            <a:pPr algn="ctr"/>
            <a:r>
              <a:rPr lang="en-US" sz="1000" b="1" dirty="0" smtClean="0">
                <a:latin typeface="Adobe Clean Light"/>
              </a:rPr>
              <a:t>Future Marketing Tactics</a:t>
            </a:r>
          </a:p>
        </p:txBody>
      </p:sp>
      <p:graphicFrame>
        <p:nvGraphicFramePr>
          <p:cNvPr id="8" name="Chart 7"/>
          <p:cNvGraphicFramePr/>
          <p:nvPr>
            <p:extLst>
              <p:ext uri="{D42A27DB-BD31-4B8C-83A1-F6EECF244321}">
                <p14:modId xmlns:p14="http://schemas.microsoft.com/office/powerpoint/2010/main" val="1194475892"/>
              </p:ext>
            </p:extLst>
          </p:nvPr>
        </p:nvGraphicFramePr>
        <p:xfrm>
          <a:off x="304800" y="1669375"/>
          <a:ext cx="8317209" cy="3060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8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2812" y="1519920"/>
            <a:ext cx="2845052" cy="3105939"/>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3950033137"/>
              </p:ext>
            </p:extLst>
          </p:nvPr>
        </p:nvGraphicFramePr>
        <p:xfrm>
          <a:off x="434340" y="1451094"/>
          <a:ext cx="8404860" cy="3374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0436" y="277365"/>
            <a:ext cx="8686800" cy="867930"/>
          </a:xfrm>
        </p:spPr>
        <p:txBody>
          <a:bodyPr/>
          <a:lstStyle/>
          <a:p>
            <a:r>
              <a:rPr lang="en-US" sz="2800" b="1" dirty="0"/>
              <a:t>Traditional marketing is where marketers feel performance is strongest</a:t>
            </a:r>
          </a:p>
        </p:txBody>
      </p:sp>
      <p:sp>
        <p:nvSpPr>
          <p:cNvPr id="5" name="Rectangle 4"/>
          <p:cNvSpPr/>
          <p:nvPr/>
        </p:nvSpPr>
        <p:spPr>
          <a:xfrm>
            <a:off x="1981200" y="4825484"/>
            <a:ext cx="5501141" cy="184666"/>
          </a:xfrm>
          <a:prstGeom prst="rect">
            <a:avLst/>
          </a:prstGeom>
        </p:spPr>
        <p:txBody>
          <a:bodyPr wrap="square">
            <a:spAutoFit/>
          </a:bodyPr>
          <a:lstStyle/>
          <a:p>
            <a:r>
              <a:rPr lang="en-US" sz="600" dirty="0" smtClean="0">
                <a:latin typeface="Adobe Clean Light"/>
              </a:rPr>
              <a:t>QT9a. </a:t>
            </a:r>
            <a:r>
              <a:rPr lang="en-US" sz="600" dirty="0">
                <a:latin typeface="Adobe Clean Light"/>
              </a:rPr>
              <a:t>Please tell us how well you feel </a:t>
            </a:r>
            <a:r>
              <a:rPr lang="en-US" sz="600" b="1" dirty="0">
                <a:latin typeface="Adobe Clean Light"/>
              </a:rPr>
              <a:t>your company is </a:t>
            </a:r>
            <a:r>
              <a:rPr lang="en-US" sz="600" b="1" u="sng" dirty="0">
                <a:latin typeface="Adobe Clean Light"/>
              </a:rPr>
              <a:t>currently</a:t>
            </a:r>
            <a:r>
              <a:rPr lang="en-US" sz="600" b="1" dirty="0">
                <a:latin typeface="Adobe Clean Light"/>
              </a:rPr>
              <a:t> performing</a:t>
            </a:r>
            <a:r>
              <a:rPr lang="en-US" sz="600" dirty="0">
                <a:latin typeface="Adobe Clean Light"/>
              </a:rPr>
              <a:t> on each of the following. </a:t>
            </a:r>
          </a:p>
        </p:txBody>
      </p:sp>
      <p:sp>
        <p:nvSpPr>
          <p:cNvPr id="8" name="TextBox 7"/>
          <p:cNvSpPr txBox="1"/>
          <p:nvPr/>
        </p:nvSpPr>
        <p:spPr>
          <a:xfrm>
            <a:off x="872212" y="1320297"/>
            <a:ext cx="7380525" cy="153888"/>
          </a:xfrm>
          <a:prstGeom prst="rect">
            <a:avLst/>
          </a:prstGeom>
          <a:noFill/>
        </p:spPr>
        <p:txBody>
          <a:bodyPr wrap="square" lIns="0" tIns="0" rIns="0" bIns="0" rtlCol="0">
            <a:spAutoFit/>
          </a:bodyPr>
          <a:lstStyle/>
          <a:p>
            <a:pPr algn="ctr"/>
            <a:r>
              <a:rPr lang="en-US" sz="1000" b="1" dirty="0" smtClean="0">
                <a:latin typeface="Adobe Clean Light"/>
              </a:rPr>
              <a:t>Company Performance – TOP 9 (</a:t>
            </a:r>
            <a:r>
              <a:rPr lang="en-US" sz="1000" b="1" i="1" dirty="0" smtClean="0">
                <a:latin typeface="Adobe Clean Light"/>
              </a:rPr>
              <a:t>% Top Three Box</a:t>
            </a:r>
            <a:r>
              <a:rPr lang="en-US" sz="1000" b="1" dirty="0" smtClean="0">
                <a:latin typeface="Adobe Clean Light"/>
              </a:rPr>
              <a:t>) </a:t>
            </a:r>
          </a:p>
        </p:txBody>
      </p:sp>
    </p:spTree>
    <p:extLst>
      <p:ext uri="{BB962C8B-B14F-4D97-AF65-F5344CB8AC3E}">
        <p14:creationId xmlns:p14="http://schemas.microsoft.com/office/powerpoint/2010/main" val="106533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153750"/>
            <a:ext cx="8686800" cy="790345"/>
          </a:xfrm>
        </p:spPr>
        <p:txBody>
          <a:bodyPr/>
          <a:lstStyle/>
          <a:p>
            <a:r>
              <a:rPr lang="en-US" sz="2800" dirty="0"/>
              <a:t>Lack of resources and budget </a:t>
            </a:r>
            <a:r>
              <a:rPr lang="en-US" sz="2800" dirty="0" smtClean="0"/>
              <a:t>are the </a:t>
            </a:r>
            <a:r>
              <a:rPr lang="en-US" sz="2800" dirty="0"/>
              <a:t>key barriers holding marketers back</a:t>
            </a:r>
          </a:p>
        </p:txBody>
      </p:sp>
      <p:sp>
        <p:nvSpPr>
          <p:cNvPr id="5" name="Rectangle 4"/>
          <p:cNvSpPr/>
          <p:nvPr/>
        </p:nvSpPr>
        <p:spPr>
          <a:xfrm>
            <a:off x="2127115" y="4802381"/>
            <a:ext cx="5501141" cy="184666"/>
          </a:xfrm>
          <a:prstGeom prst="rect">
            <a:avLst/>
          </a:prstGeom>
        </p:spPr>
        <p:txBody>
          <a:bodyPr wrap="square">
            <a:spAutoFit/>
          </a:bodyPr>
          <a:lstStyle/>
          <a:p>
            <a:pPr lvl="0"/>
            <a:r>
              <a:rPr lang="en-US" sz="600" dirty="0" smtClean="0">
                <a:latin typeface="Adobe Clean Light"/>
              </a:rPr>
              <a:t>QT20.  </a:t>
            </a:r>
            <a:r>
              <a:rPr lang="en-US" sz="600" dirty="0">
                <a:latin typeface="Adobe Clean Light"/>
              </a:rPr>
              <a:t>What are some of the barriers to becoming the marketer that you aspire to be?</a:t>
            </a:r>
          </a:p>
        </p:txBody>
      </p:sp>
      <p:sp>
        <p:nvSpPr>
          <p:cNvPr id="6" name="TextBox 5"/>
          <p:cNvSpPr txBox="1"/>
          <p:nvPr/>
        </p:nvSpPr>
        <p:spPr>
          <a:xfrm>
            <a:off x="872212" y="1243353"/>
            <a:ext cx="7380525" cy="153888"/>
          </a:xfrm>
          <a:prstGeom prst="rect">
            <a:avLst/>
          </a:prstGeom>
          <a:noFill/>
        </p:spPr>
        <p:txBody>
          <a:bodyPr wrap="square" lIns="0" tIns="0" rIns="0" bIns="0" rtlCol="0">
            <a:spAutoFit/>
          </a:bodyPr>
          <a:lstStyle/>
          <a:p>
            <a:pPr algn="ctr"/>
            <a:r>
              <a:rPr lang="en-US" sz="1000" b="1" dirty="0" smtClean="0">
                <a:latin typeface="Adobe Clean Light"/>
              </a:rPr>
              <a:t>Barriers to Success</a:t>
            </a:r>
          </a:p>
        </p:txBody>
      </p:sp>
      <p:graphicFrame>
        <p:nvGraphicFramePr>
          <p:cNvPr id="9" name="Chart 8"/>
          <p:cNvGraphicFramePr/>
          <p:nvPr>
            <p:extLst>
              <p:ext uri="{D42A27DB-BD31-4B8C-83A1-F6EECF244321}">
                <p14:modId xmlns:p14="http://schemas.microsoft.com/office/powerpoint/2010/main" val="2382073147"/>
              </p:ext>
            </p:extLst>
          </p:nvPr>
        </p:nvGraphicFramePr>
        <p:xfrm>
          <a:off x="1128409" y="1397241"/>
          <a:ext cx="6491591" cy="3206508"/>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ular Callout 2"/>
          <p:cNvSpPr/>
          <p:nvPr/>
        </p:nvSpPr>
        <p:spPr>
          <a:xfrm>
            <a:off x="7236296" y="2213069"/>
            <a:ext cx="1800199" cy="358681"/>
          </a:xfrm>
          <a:prstGeom prst="wedgeRoundRectCallout">
            <a:avLst>
              <a:gd name="adj1" fmla="val -45365"/>
              <a:gd name="adj2" fmla="val -81890"/>
              <a:gd name="adj3" fmla="val 16667"/>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900" dirty="0" smtClean="0">
                <a:solidFill>
                  <a:schemeClr val="tx1"/>
                </a:solidFill>
                <a:latin typeface="Adobe Clean Light" panose="020B0303020404020204"/>
              </a:rPr>
              <a:t>Lack of resources/budget was also the top concern in 2014</a:t>
            </a:r>
          </a:p>
          <a:p>
            <a:pPr algn="ctr"/>
            <a:endParaRPr lang="en-US" sz="900" dirty="0">
              <a:solidFill>
                <a:schemeClr val="tx1"/>
              </a:solidFill>
              <a:latin typeface="Adobe Clean Light" panose="020B0303020404020204"/>
            </a:endParaRPr>
          </a:p>
        </p:txBody>
      </p:sp>
    </p:spTree>
    <p:extLst>
      <p:ext uri="{BB962C8B-B14F-4D97-AF65-F5344CB8AC3E}">
        <p14:creationId xmlns:p14="http://schemas.microsoft.com/office/powerpoint/2010/main" val="10993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latin typeface="Adobe Clean"/>
              </a:rPr>
              <a:t>APPENDIX</a:t>
            </a:r>
            <a:endParaRPr lang="en-US" sz="2800" dirty="0">
              <a:latin typeface="Adobe Clean"/>
            </a:endParaRPr>
          </a:p>
        </p:txBody>
      </p:sp>
    </p:spTree>
    <p:extLst>
      <p:ext uri="{BB962C8B-B14F-4D97-AF65-F5344CB8AC3E}">
        <p14:creationId xmlns:p14="http://schemas.microsoft.com/office/powerpoint/2010/main" val="33540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3116" y="1612058"/>
            <a:ext cx="4659125" cy="1519522"/>
          </a:xfrm>
          <a:prstGeom prst="rect">
            <a:avLst/>
          </a:prstGeom>
          <a:solidFill>
            <a:srgbClr val="CCD8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Chart 12"/>
          <p:cNvGraphicFramePr/>
          <p:nvPr>
            <p:extLst>
              <p:ext uri="{D42A27DB-BD31-4B8C-83A1-F6EECF244321}">
                <p14:modId xmlns:p14="http://schemas.microsoft.com/office/powerpoint/2010/main" val="3998718822"/>
              </p:ext>
            </p:extLst>
          </p:nvPr>
        </p:nvGraphicFramePr>
        <p:xfrm>
          <a:off x="1619672" y="1612058"/>
          <a:ext cx="5014586" cy="32455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2205" y="145917"/>
            <a:ext cx="8686800" cy="781752"/>
          </a:xfrm>
        </p:spPr>
        <p:txBody>
          <a:bodyPr/>
          <a:lstStyle/>
          <a:p>
            <a:r>
              <a:rPr lang="en-US" sz="2800" dirty="0" smtClean="0"/>
              <a:t>Change in the industry is seen as an opportunity and the beginning of a golden age of marketing…</a:t>
            </a:r>
            <a:endParaRPr lang="en-US" sz="2800" dirty="0"/>
          </a:p>
        </p:txBody>
      </p:sp>
      <p:sp>
        <p:nvSpPr>
          <p:cNvPr id="5" name="Rectangle 4"/>
          <p:cNvSpPr/>
          <p:nvPr/>
        </p:nvSpPr>
        <p:spPr>
          <a:xfrm>
            <a:off x="2240779" y="4734287"/>
            <a:ext cx="5501141" cy="184666"/>
          </a:xfrm>
          <a:prstGeom prst="rect">
            <a:avLst/>
          </a:prstGeom>
        </p:spPr>
        <p:txBody>
          <a:bodyPr wrap="square">
            <a:spAutoFit/>
          </a:bodyPr>
          <a:lstStyle/>
          <a:p>
            <a:pPr lvl="0"/>
            <a:r>
              <a:rPr lang="en-US" sz="600" dirty="0" smtClean="0">
                <a:latin typeface="Adobe Clean Light"/>
              </a:rPr>
              <a:t>Q19. </a:t>
            </a:r>
            <a:r>
              <a:rPr lang="en-US" sz="600" dirty="0">
                <a:latin typeface="Adobe Clean Light"/>
              </a:rPr>
              <a:t>Which of the following best describes how you feel about the changes happening within the marketing industry</a:t>
            </a:r>
            <a:r>
              <a:rPr lang="en-US" sz="600" dirty="0" smtClean="0">
                <a:latin typeface="Adobe Clean Light"/>
              </a:rPr>
              <a:t>?</a:t>
            </a:r>
          </a:p>
        </p:txBody>
      </p:sp>
      <p:sp>
        <p:nvSpPr>
          <p:cNvPr id="12" name="TextBox 11"/>
          <p:cNvSpPr txBox="1"/>
          <p:nvPr/>
        </p:nvSpPr>
        <p:spPr>
          <a:xfrm>
            <a:off x="3106054" y="1301532"/>
            <a:ext cx="3210815" cy="153888"/>
          </a:xfrm>
          <a:prstGeom prst="rect">
            <a:avLst/>
          </a:prstGeom>
          <a:noFill/>
        </p:spPr>
        <p:txBody>
          <a:bodyPr wrap="none" lIns="0" tIns="0" rIns="0" bIns="0" rtlCol="0">
            <a:spAutoFit/>
          </a:bodyPr>
          <a:lstStyle/>
          <a:p>
            <a:r>
              <a:rPr lang="en-US" sz="1000" b="1" dirty="0" smtClean="0">
                <a:latin typeface="Adobe Clean Light"/>
              </a:rPr>
              <a:t>Feelings Towards Changes in the Marketing Industry</a:t>
            </a:r>
          </a:p>
        </p:txBody>
      </p:sp>
      <p:sp>
        <p:nvSpPr>
          <p:cNvPr id="14" name="TextBox 13"/>
          <p:cNvSpPr txBox="1"/>
          <p:nvPr/>
        </p:nvSpPr>
        <p:spPr>
          <a:xfrm>
            <a:off x="3507657" y="1634027"/>
            <a:ext cx="2470228" cy="184666"/>
          </a:xfrm>
          <a:prstGeom prst="rect">
            <a:avLst/>
          </a:prstGeom>
          <a:noFill/>
        </p:spPr>
        <p:txBody>
          <a:bodyPr wrap="none" lIns="0" tIns="0" rIns="0" bIns="0" rtlCol="0">
            <a:spAutoFit/>
          </a:bodyPr>
          <a:lstStyle/>
          <a:p>
            <a:r>
              <a:rPr lang="en-US" sz="1200" b="1" dirty="0" smtClean="0">
                <a:latin typeface="Adobe Clean Light" panose="020B0303020404020204"/>
              </a:rPr>
              <a:t>I see the marketing changes as… </a:t>
            </a:r>
          </a:p>
        </p:txBody>
      </p:sp>
      <p:sp>
        <p:nvSpPr>
          <p:cNvPr id="17" name="TextBox 16"/>
          <p:cNvSpPr txBox="1"/>
          <p:nvPr/>
        </p:nvSpPr>
        <p:spPr>
          <a:xfrm>
            <a:off x="5363313" y="2018417"/>
            <a:ext cx="760144" cy="184666"/>
          </a:xfrm>
          <a:prstGeom prst="rect">
            <a:avLst/>
          </a:prstGeom>
          <a:noFill/>
        </p:spPr>
        <p:txBody>
          <a:bodyPr wrap="none" lIns="0" tIns="0" rIns="0" bIns="0" rtlCol="0">
            <a:spAutoFit/>
          </a:bodyPr>
          <a:lstStyle/>
          <a:p>
            <a:r>
              <a:rPr lang="en-US" sz="1200" dirty="0" smtClean="0">
                <a:solidFill>
                  <a:schemeClr val="bg1"/>
                </a:solidFill>
              </a:rPr>
              <a:t>Opportunity</a:t>
            </a:r>
          </a:p>
        </p:txBody>
      </p:sp>
      <p:sp>
        <p:nvSpPr>
          <p:cNvPr id="18" name="TextBox 17"/>
          <p:cNvSpPr txBox="1"/>
          <p:nvPr/>
        </p:nvSpPr>
        <p:spPr>
          <a:xfrm>
            <a:off x="3904752" y="1998015"/>
            <a:ext cx="419987" cy="184666"/>
          </a:xfrm>
          <a:prstGeom prst="rect">
            <a:avLst/>
          </a:prstGeom>
          <a:noFill/>
        </p:spPr>
        <p:txBody>
          <a:bodyPr wrap="none" lIns="0" tIns="0" rIns="0" bIns="0" rtlCol="0">
            <a:spAutoFit/>
          </a:bodyPr>
          <a:lstStyle/>
          <a:p>
            <a:r>
              <a:rPr lang="en-US" sz="1200" dirty="0" smtClean="0">
                <a:solidFill>
                  <a:schemeClr val="bg1"/>
                </a:solidFill>
              </a:rPr>
              <a:t>Threat</a:t>
            </a:r>
          </a:p>
        </p:txBody>
      </p:sp>
      <p:sp>
        <p:nvSpPr>
          <p:cNvPr id="19" name="TextBox 18"/>
          <p:cNvSpPr txBox="1"/>
          <p:nvPr/>
        </p:nvSpPr>
        <p:spPr>
          <a:xfrm>
            <a:off x="2396964" y="2409947"/>
            <a:ext cx="4525278" cy="184666"/>
          </a:xfrm>
          <a:prstGeom prst="rect">
            <a:avLst/>
          </a:prstGeom>
          <a:noFill/>
        </p:spPr>
        <p:txBody>
          <a:bodyPr wrap="none" lIns="0" tIns="0" rIns="0" bIns="0" rtlCol="0">
            <a:spAutoFit/>
          </a:bodyPr>
          <a:lstStyle/>
          <a:p>
            <a:r>
              <a:rPr lang="en-US" sz="1200" b="1" dirty="0" smtClean="0">
                <a:latin typeface="Adobe Clean Light" panose="020B0303020404020204"/>
              </a:rPr>
              <a:t>Are we at the beginning or end of a golden age in marketing? </a:t>
            </a:r>
          </a:p>
        </p:txBody>
      </p:sp>
      <p:sp>
        <p:nvSpPr>
          <p:cNvPr id="21" name="TextBox 20"/>
          <p:cNvSpPr txBox="1"/>
          <p:nvPr/>
        </p:nvSpPr>
        <p:spPr>
          <a:xfrm>
            <a:off x="5118213" y="2754001"/>
            <a:ext cx="644407" cy="184666"/>
          </a:xfrm>
          <a:prstGeom prst="rect">
            <a:avLst/>
          </a:prstGeom>
          <a:noFill/>
        </p:spPr>
        <p:txBody>
          <a:bodyPr wrap="none" lIns="0" tIns="0" rIns="0" bIns="0" rtlCol="0">
            <a:spAutoFit/>
          </a:bodyPr>
          <a:lstStyle/>
          <a:p>
            <a:r>
              <a:rPr lang="en-US" sz="1200" dirty="0" smtClean="0">
                <a:solidFill>
                  <a:schemeClr val="bg1"/>
                </a:solidFill>
              </a:rPr>
              <a:t>Beginning</a:t>
            </a:r>
          </a:p>
        </p:txBody>
      </p:sp>
      <p:sp>
        <p:nvSpPr>
          <p:cNvPr id="22" name="TextBox 21"/>
          <p:cNvSpPr txBox="1"/>
          <p:nvPr/>
        </p:nvSpPr>
        <p:spPr>
          <a:xfrm>
            <a:off x="3570369" y="2751437"/>
            <a:ext cx="251672" cy="184666"/>
          </a:xfrm>
          <a:prstGeom prst="rect">
            <a:avLst/>
          </a:prstGeom>
          <a:noFill/>
        </p:spPr>
        <p:txBody>
          <a:bodyPr wrap="none" lIns="0" tIns="0" rIns="0" bIns="0" rtlCol="0">
            <a:spAutoFit/>
          </a:bodyPr>
          <a:lstStyle/>
          <a:p>
            <a:r>
              <a:rPr lang="en-US" sz="1200" dirty="0" smtClean="0">
                <a:solidFill>
                  <a:schemeClr val="bg1"/>
                </a:solidFill>
              </a:rPr>
              <a:t>End</a:t>
            </a:r>
          </a:p>
        </p:txBody>
      </p:sp>
      <p:sp>
        <p:nvSpPr>
          <p:cNvPr id="23" name="TextBox 22"/>
          <p:cNvSpPr txBox="1"/>
          <p:nvPr/>
        </p:nvSpPr>
        <p:spPr>
          <a:xfrm>
            <a:off x="4738047" y="3501309"/>
            <a:ext cx="902042" cy="184666"/>
          </a:xfrm>
          <a:prstGeom prst="rect">
            <a:avLst/>
          </a:prstGeom>
          <a:noFill/>
        </p:spPr>
        <p:txBody>
          <a:bodyPr wrap="none" lIns="0" tIns="0" rIns="0" bIns="0" rtlCol="0">
            <a:spAutoFit/>
          </a:bodyPr>
          <a:lstStyle/>
          <a:p>
            <a:r>
              <a:rPr lang="en-US" sz="1200" dirty="0" smtClean="0">
                <a:solidFill>
                  <a:schemeClr val="bg1"/>
                </a:solidFill>
              </a:rPr>
              <a:t>Well prepared</a:t>
            </a:r>
          </a:p>
        </p:txBody>
      </p:sp>
      <p:sp>
        <p:nvSpPr>
          <p:cNvPr id="24" name="TextBox 23"/>
          <p:cNvSpPr txBox="1"/>
          <p:nvPr/>
        </p:nvSpPr>
        <p:spPr>
          <a:xfrm>
            <a:off x="2732753" y="3131580"/>
            <a:ext cx="3858429" cy="184666"/>
          </a:xfrm>
          <a:prstGeom prst="rect">
            <a:avLst/>
          </a:prstGeom>
          <a:noFill/>
        </p:spPr>
        <p:txBody>
          <a:bodyPr wrap="none" lIns="0" tIns="0" rIns="0" bIns="0" rtlCol="0">
            <a:spAutoFit/>
          </a:bodyPr>
          <a:lstStyle/>
          <a:p>
            <a:r>
              <a:rPr lang="en-US" sz="1200" b="1" dirty="0" smtClean="0">
                <a:latin typeface="Adobe Clean Light" panose="020B0303020404020204"/>
              </a:rPr>
              <a:t>How prepared are you for the changes in marketing?</a:t>
            </a:r>
          </a:p>
        </p:txBody>
      </p:sp>
      <p:sp>
        <p:nvSpPr>
          <p:cNvPr id="26" name="TextBox 25"/>
          <p:cNvSpPr txBox="1"/>
          <p:nvPr/>
        </p:nvSpPr>
        <p:spPr>
          <a:xfrm>
            <a:off x="3361448" y="3494961"/>
            <a:ext cx="981102" cy="184666"/>
          </a:xfrm>
          <a:prstGeom prst="rect">
            <a:avLst/>
          </a:prstGeom>
          <a:noFill/>
        </p:spPr>
        <p:txBody>
          <a:bodyPr wrap="none" lIns="0" tIns="0" rIns="0" bIns="0" rtlCol="0">
            <a:spAutoFit/>
          </a:bodyPr>
          <a:lstStyle/>
          <a:p>
            <a:r>
              <a:rPr lang="en-US" sz="1200" dirty="0" smtClean="0">
                <a:solidFill>
                  <a:schemeClr val="bg1"/>
                </a:solidFill>
              </a:rPr>
              <a:t>Underprepared</a:t>
            </a:r>
          </a:p>
        </p:txBody>
      </p:sp>
      <p:sp>
        <p:nvSpPr>
          <p:cNvPr id="27" name="TextBox 26"/>
          <p:cNvSpPr txBox="1"/>
          <p:nvPr/>
        </p:nvSpPr>
        <p:spPr>
          <a:xfrm>
            <a:off x="4979297" y="4227099"/>
            <a:ext cx="384016" cy="184666"/>
          </a:xfrm>
          <a:prstGeom prst="rect">
            <a:avLst/>
          </a:prstGeom>
          <a:noFill/>
        </p:spPr>
        <p:txBody>
          <a:bodyPr wrap="none" lIns="0" tIns="0" rIns="0" bIns="0" rtlCol="0">
            <a:spAutoFit/>
          </a:bodyPr>
          <a:lstStyle/>
          <a:p>
            <a:r>
              <a:rPr lang="en-US" sz="1200" dirty="0" smtClean="0">
                <a:solidFill>
                  <a:schemeClr val="bg1"/>
                </a:solidFill>
              </a:rPr>
              <a:t>Driver</a:t>
            </a:r>
          </a:p>
        </p:txBody>
      </p:sp>
      <p:sp>
        <p:nvSpPr>
          <p:cNvPr id="28" name="TextBox 27"/>
          <p:cNvSpPr txBox="1"/>
          <p:nvPr/>
        </p:nvSpPr>
        <p:spPr>
          <a:xfrm>
            <a:off x="2736265" y="3907500"/>
            <a:ext cx="3044103" cy="184666"/>
          </a:xfrm>
          <a:prstGeom prst="rect">
            <a:avLst/>
          </a:prstGeom>
          <a:noFill/>
        </p:spPr>
        <p:txBody>
          <a:bodyPr wrap="none" lIns="0" tIns="0" rIns="0" bIns="0" rtlCol="0">
            <a:spAutoFit/>
          </a:bodyPr>
          <a:lstStyle/>
          <a:p>
            <a:r>
              <a:rPr lang="en-US" sz="1200" b="1" dirty="0" smtClean="0">
                <a:latin typeface="Adobe Clean Light" panose="020B0303020404020204"/>
              </a:rPr>
              <a:t>Are you a driver or passenger of change?</a:t>
            </a:r>
          </a:p>
        </p:txBody>
      </p:sp>
      <p:sp>
        <p:nvSpPr>
          <p:cNvPr id="29" name="TextBox 28"/>
          <p:cNvSpPr txBox="1"/>
          <p:nvPr/>
        </p:nvSpPr>
        <p:spPr>
          <a:xfrm>
            <a:off x="3123641" y="4229587"/>
            <a:ext cx="682110" cy="184666"/>
          </a:xfrm>
          <a:prstGeom prst="rect">
            <a:avLst/>
          </a:prstGeom>
          <a:noFill/>
        </p:spPr>
        <p:txBody>
          <a:bodyPr wrap="none" lIns="0" tIns="0" rIns="0" bIns="0" rtlCol="0">
            <a:spAutoFit/>
          </a:bodyPr>
          <a:lstStyle/>
          <a:p>
            <a:r>
              <a:rPr lang="en-US" sz="1200" dirty="0" smtClean="0">
                <a:solidFill>
                  <a:schemeClr val="bg1"/>
                </a:solidFill>
              </a:rPr>
              <a:t>Passenger</a:t>
            </a:r>
          </a:p>
        </p:txBody>
      </p:sp>
      <p:sp>
        <p:nvSpPr>
          <p:cNvPr id="4" name="Rectangular Callout 3"/>
          <p:cNvSpPr/>
          <p:nvPr/>
        </p:nvSpPr>
        <p:spPr>
          <a:xfrm>
            <a:off x="5868144" y="3853213"/>
            <a:ext cx="2698571" cy="731056"/>
          </a:xfrm>
          <a:prstGeom prst="wedgeRectCallout">
            <a:avLst>
              <a:gd name="adj1" fmla="val -55103"/>
              <a:gd name="adj2" fmla="val 16357"/>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00" b="1" dirty="0" smtClean="0">
                <a:solidFill>
                  <a:schemeClr val="tx1"/>
                </a:solidFill>
                <a:latin typeface="Adobe Clean"/>
              </a:rPr>
              <a:t>Drivers of change are more likely to be: </a:t>
            </a:r>
          </a:p>
          <a:p>
            <a:r>
              <a:rPr lang="en-US" sz="1000" b="1" dirty="0" smtClean="0">
                <a:solidFill>
                  <a:schemeClr val="tx1"/>
                </a:solidFill>
                <a:latin typeface="Adobe Clean"/>
              </a:rPr>
              <a:t>German</a:t>
            </a:r>
            <a:r>
              <a:rPr lang="en-US" sz="1000" dirty="0" smtClean="0">
                <a:solidFill>
                  <a:schemeClr val="tx1"/>
                </a:solidFill>
                <a:latin typeface="Adobe Clean"/>
              </a:rPr>
              <a:t> (68% vs 49% UK and 46% FR)</a:t>
            </a:r>
          </a:p>
          <a:p>
            <a:r>
              <a:rPr lang="en-US" sz="1000" b="1" dirty="0" smtClean="0">
                <a:solidFill>
                  <a:schemeClr val="tx1"/>
                </a:solidFill>
                <a:latin typeface="Adobe Clean"/>
              </a:rPr>
              <a:t>Digital</a:t>
            </a:r>
            <a:r>
              <a:rPr lang="en-US" sz="1000" dirty="0" smtClean="0">
                <a:solidFill>
                  <a:schemeClr val="tx1"/>
                </a:solidFill>
                <a:latin typeface="Adobe Clean"/>
              </a:rPr>
              <a:t> (61% vs 48% Generalist)</a:t>
            </a:r>
          </a:p>
          <a:p>
            <a:r>
              <a:rPr lang="en-US" sz="1000" b="1" dirty="0" smtClean="0">
                <a:solidFill>
                  <a:schemeClr val="tx1"/>
                </a:solidFill>
                <a:latin typeface="Adobe Clean"/>
              </a:rPr>
              <a:t>Tech Savvy </a:t>
            </a:r>
            <a:r>
              <a:rPr lang="en-US" sz="1000" dirty="0" smtClean="0">
                <a:solidFill>
                  <a:schemeClr val="tx1"/>
                </a:solidFill>
                <a:latin typeface="Adobe Clean"/>
              </a:rPr>
              <a:t>(71% vs 51% Tech Regular)</a:t>
            </a:r>
          </a:p>
          <a:p>
            <a:pPr algn="ctr"/>
            <a:endParaRPr lang="en-US" sz="1000" dirty="0">
              <a:solidFill>
                <a:schemeClr val="tx1"/>
              </a:solidFill>
              <a:latin typeface="Adobe Clean"/>
            </a:endParaRPr>
          </a:p>
        </p:txBody>
      </p:sp>
    </p:spTree>
    <p:extLst>
      <p:ext uri="{BB962C8B-B14F-4D97-AF65-F5344CB8AC3E}">
        <p14:creationId xmlns:p14="http://schemas.microsoft.com/office/powerpoint/2010/main" val="42377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067694"/>
            <a:ext cx="5124400" cy="938458"/>
          </a:xfrm>
        </p:spPr>
        <p:txBody>
          <a:bodyPr>
            <a:normAutofit/>
          </a:bodyPr>
          <a:lstStyle/>
          <a:p>
            <a:r>
              <a:rPr lang="en-US" sz="3300" b="0" dirty="0" smtClean="0">
                <a:solidFill>
                  <a:schemeClr val="accent3"/>
                </a:solidFill>
                <a:latin typeface="Adobe Clean"/>
                <a:cs typeface="Adobe Clean Light"/>
              </a:rPr>
              <a:t>KEY FINDINGS</a:t>
            </a:r>
            <a:endParaRPr lang="en-US" dirty="0">
              <a:solidFill>
                <a:schemeClr val="tx2">
                  <a:lumMod val="50000"/>
                </a:schemeClr>
              </a:solidFill>
            </a:endParaRPr>
          </a:p>
        </p:txBody>
      </p:sp>
    </p:spTree>
    <p:extLst>
      <p:ext uri="{BB962C8B-B14F-4D97-AF65-F5344CB8AC3E}">
        <p14:creationId xmlns:p14="http://schemas.microsoft.com/office/powerpoint/2010/main" val="101701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144257"/>
            <a:ext cx="8686800" cy="781881"/>
          </a:xfrm>
        </p:spPr>
        <p:txBody>
          <a:bodyPr/>
          <a:lstStyle/>
          <a:p>
            <a:r>
              <a:rPr lang="en-US" sz="2800" dirty="0" smtClean="0"/>
              <a:t>53% claim to have heard about a new marketing channel or term within the past month</a:t>
            </a:r>
            <a:endParaRPr lang="en-US" sz="2800" dirty="0"/>
          </a:p>
        </p:txBody>
      </p:sp>
      <p:sp>
        <p:nvSpPr>
          <p:cNvPr id="5" name="Rectangle 4"/>
          <p:cNvSpPr/>
          <p:nvPr/>
        </p:nvSpPr>
        <p:spPr>
          <a:xfrm>
            <a:off x="2185595" y="4825484"/>
            <a:ext cx="5501141" cy="184666"/>
          </a:xfrm>
          <a:prstGeom prst="rect">
            <a:avLst/>
          </a:prstGeom>
        </p:spPr>
        <p:txBody>
          <a:bodyPr wrap="square">
            <a:spAutoFit/>
          </a:bodyPr>
          <a:lstStyle/>
          <a:p>
            <a:r>
              <a:rPr lang="en-US" sz="600" dirty="0" smtClean="0">
                <a:latin typeface="Adobe Clean Light" panose="020B0303020404020204"/>
              </a:rPr>
              <a:t>Q2. </a:t>
            </a:r>
            <a:r>
              <a:rPr lang="en-US" sz="600" dirty="0">
                <a:latin typeface="Adobe Clean Light" panose="020B0303020404020204"/>
              </a:rPr>
              <a:t>When was the last time you heard about a marketing channel or term (technology, social media site, etc.) that you were not familiar with?  </a:t>
            </a:r>
          </a:p>
        </p:txBody>
      </p:sp>
      <p:graphicFrame>
        <p:nvGraphicFramePr>
          <p:cNvPr id="10" name="Chart 9"/>
          <p:cNvGraphicFramePr/>
          <p:nvPr>
            <p:extLst>
              <p:ext uri="{D42A27DB-BD31-4B8C-83A1-F6EECF244321}">
                <p14:modId xmlns:p14="http://schemas.microsoft.com/office/powerpoint/2010/main" val="1650413225"/>
              </p:ext>
            </p:extLst>
          </p:nvPr>
        </p:nvGraphicFramePr>
        <p:xfrm>
          <a:off x="1838960" y="1543050"/>
          <a:ext cx="5588000" cy="307086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83568" y="1351280"/>
            <a:ext cx="7380525" cy="153888"/>
          </a:xfrm>
          <a:prstGeom prst="rect">
            <a:avLst/>
          </a:prstGeom>
          <a:noFill/>
        </p:spPr>
        <p:txBody>
          <a:bodyPr wrap="square" lIns="0" tIns="0" rIns="0" bIns="0" rtlCol="0">
            <a:spAutoFit/>
          </a:bodyPr>
          <a:lstStyle/>
          <a:p>
            <a:pPr algn="ctr"/>
            <a:r>
              <a:rPr lang="en-US" sz="1000" b="1" dirty="0" smtClean="0">
                <a:latin typeface="Adobe Clean Light"/>
              </a:rPr>
              <a:t>Familiarity with New Marketing Terms</a:t>
            </a:r>
          </a:p>
        </p:txBody>
      </p:sp>
    </p:spTree>
    <p:extLst>
      <p:ext uri="{BB962C8B-B14F-4D97-AF65-F5344CB8AC3E}">
        <p14:creationId xmlns:p14="http://schemas.microsoft.com/office/powerpoint/2010/main" val="416566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ardrop 17"/>
          <p:cNvSpPr/>
          <p:nvPr/>
        </p:nvSpPr>
        <p:spPr>
          <a:xfrm rot="1146853">
            <a:off x="5492609" y="3758715"/>
            <a:ext cx="702049" cy="762773"/>
          </a:xfrm>
          <a:prstGeom prst="teardrop">
            <a:avLst>
              <a:gd name="adj" fmla="val 1073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0" name="Teardrop 9"/>
          <p:cNvSpPr/>
          <p:nvPr/>
        </p:nvSpPr>
        <p:spPr>
          <a:xfrm rot="10800000">
            <a:off x="3819283" y="1944136"/>
            <a:ext cx="567157" cy="470866"/>
          </a:xfrm>
          <a:prstGeom prst="teardrop">
            <a:avLst>
              <a:gd name="adj" fmla="val 12322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dobe Clean Light"/>
            </a:endParaRPr>
          </a:p>
        </p:txBody>
      </p:sp>
      <p:sp>
        <p:nvSpPr>
          <p:cNvPr id="2" name="Title 1"/>
          <p:cNvSpPr>
            <a:spLocks noGrp="1"/>
          </p:cNvSpPr>
          <p:nvPr>
            <p:ph type="title"/>
          </p:nvPr>
        </p:nvSpPr>
        <p:spPr>
          <a:xfrm>
            <a:off x="260817" y="358432"/>
            <a:ext cx="8686800" cy="707886"/>
          </a:xfrm>
        </p:spPr>
        <p:txBody>
          <a:bodyPr/>
          <a:lstStyle/>
          <a:p>
            <a:r>
              <a:rPr lang="en-US" sz="2500" dirty="0" smtClean="0"/>
              <a:t>Marketers are worried </a:t>
            </a:r>
            <a:r>
              <a:rPr lang="en-US" sz="2500" dirty="0"/>
              <a:t>about their ability to keep up, and even more so about their company’s </a:t>
            </a:r>
            <a:r>
              <a:rPr lang="en-US" sz="2500" dirty="0" smtClean="0"/>
              <a:t>ability to do so</a:t>
            </a:r>
            <a:endParaRPr lang="en-US" sz="2500" dirty="0"/>
          </a:p>
        </p:txBody>
      </p:sp>
      <p:sp>
        <p:nvSpPr>
          <p:cNvPr id="5" name="Rectangle 4"/>
          <p:cNvSpPr/>
          <p:nvPr/>
        </p:nvSpPr>
        <p:spPr>
          <a:xfrm>
            <a:off x="1981200" y="4733151"/>
            <a:ext cx="5501141" cy="369332"/>
          </a:xfrm>
          <a:prstGeom prst="rect">
            <a:avLst/>
          </a:prstGeom>
        </p:spPr>
        <p:txBody>
          <a:bodyPr wrap="square">
            <a:spAutoFit/>
          </a:bodyPr>
          <a:lstStyle/>
          <a:p>
            <a:r>
              <a:rPr lang="en-US" sz="600" dirty="0" smtClean="0">
                <a:latin typeface="Adobe Clean Light"/>
              </a:rPr>
              <a:t>Q24. </a:t>
            </a:r>
            <a:r>
              <a:rPr lang="en-US" sz="600" dirty="0">
                <a:latin typeface="Adobe Clean Light"/>
              </a:rPr>
              <a:t>How do you feel about your company’s ability to keep up with the changes happening in marketing?</a:t>
            </a:r>
          </a:p>
          <a:p>
            <a:r>
              <a:rPr lang="en-US" sz="600" dirty="0" smtClean="0">
                <a:latin typeface="Adobe Clean Light"/>
              </a:rPr>
              <a:t>Q26. </a:t>
            </a:r>
            <a:r>
              <a:rPr lang="en-US" sz="600" dirty="0">
                <a:latin typeface="Adobe Clean Light"/>
              </a:rPr>
              <a:t>How do you feel about your own ability to keep up with the changes happening in marketing</a:t>
            </a:r>
            <a:r>
              <a:rPr lang="en-US" sz="600" dirty="0" smtClean="0">
                <a:latin typeface="Adobe Clean Light"/>
              </a:rPr>
              <a:t>?</a:t>
            </a:r>
          </a:p>
          <a:p>
            <a:r>
              <a:rPr lang="en-US" sz="600" dirty="0" smtClean="0">
                <a:latin typeface="Adobe Clean Light"/>
              </a:rPr>
              <a:t>*Tech Challenged : Respondents who  “tech-challenged” to Q4: How would you describe yourself?</a:t>
            </a:r>
            <a:endParaRPr lang="en-US" sz="600" dirty="0">
              <a:latin typeface="Adobe Clean Light"/>
            </a:endParaRPr>
          </a:p>
        </p:txBody>
      </p:sp>
      <p:graphicFrame>
        <p:nvGraphicFramePr>
          <p:cNvPr id="6" name="Chart 5"/>
          <p:cNvGraphicFramePr>
            <a:graphicFrameLocks noChangeAspect="1"/>
          </p:cNvGraphicFramePr>
          <p:nvPr>
            <p:extLst>
              <p:ext uri="{D42A27DB-BD31-4B8C-83A1-F6EECF244321}">
                <p14:modId xmlns:p14="http://schemas.microsoft.com/office/powerpoint/2010/main" val="1742480903"/>
              </p:ext>
            </p:extLst>
          </p:nvPr>
        </p:nvGraphicFramePr>
        <p:xfrm>
          <a:off x="1450054" y="1682532"/>
          <a:ext cx="2356235" cy="23562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ardrop 6"/>
          <p:cNvSpPr/>
          <p:nvPr/>
        </p:nvSpPr>
        <p:spPr>
          <a:xfrm rot="1146853">
            <a:off x="1133869" y="3876461"/>
            <a:ext cx="702049" cy="762773"/>
          </a:xfrm>
          <a:prstGeom prst="teardrop">
            <a:avLst>
              <a:gd name="adj" fmla="val 1073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8" name="TextBox 7"/>
          <p:cNvSpPr txBox="1"/>
          <p:nvPr/>
        </p:nvSpPr>
        <p:spPr>
          <a:xfrm>
            <a:off x="1207876" y="3912651"/>
            <a:ext cx="584734" cy="646331"/>
          </a:xfrm>
          <a:prstGeom prst="rect">
            <a:avLst/>
          </a:prstGeom>
          <a:noFill/>
        </p:spPr>
        <p:txBody>
          <a:bodyPr wrap="square" lIns="0" tIns="0" rIns="0" bIns="0" rtlCol="0" anchor="ctr">
            <a:spAutoFit/>
          </a:bodyPr>
          <a:lstStyle/>
          <a:p>
            <a:pPr algn="ctr"/>
            <a:r>
              <a:rPr lang="en-US" sz="2200" b="1" dirty="0" smtClean="0">
                <a:solidFill>
                  <a:schemeClr val="bg1"/>
                </a:solidFill>
                <a:latin typeface="Adobe Clean"/>
                <a:ea typeface="+mj-ea"/>
                <a:cs typeface="Adobe Clean"/>
              </a:rPr>
              <a:t>57%</a:t>
            </a:r>
          </a:p>
          <a:p>
            <a:pPr algn="ctr"/>
            <a:r>
              <a:rPr lang="en-US" sz="1000" b="1" dirty="0" smtClean="0">
                <a:solidFill>
                  <a:schemeClr val="bg1"/>
                </a:solidFill>
                <a:latin typeface="Adobe Clean"/>
                <a:cs typeface="Adobe Clean"/>
              </a:rPr>
              <a:t>Not worried</a:t>
            </a:r>
            <a:endParaRPr lang="en-US" sz="1000" b="1" dirty="0">
              <a:solidFill>
                <a:schemeClr val="bg1"/>
              </a:solidFill>
              <a:latin typeface="Adobe Clean"/>
              <a:ea typeface="+mj-ea"/>
              <a:cs typeface="Adobe Clean"/>
            </a:endParaRPr>
          </a:p>
        </p:txBody>
      </p:sp>
      <p:sp>
        <p:nvSpPr>
          <p:cNvPr id="9" name="TextBox 8"/>
          <p:cNvSpPr txBox="1"/>
          <p:nvPr/>
        </p:nvSpPr>
        <p:spPr>
          <a:xfrm>
            <a:off x="3819137" y="1997543"/>
            <a:ext cx="564542" cy="323165"/>
          </a:xfrm>
          <a:prstGeom prst="rect">
            <a:avLst/>
          </a:prstGeom>
          <a:noFill/>
        </p:spPr>
        <p:txBody>
          <a:bodyPr wrap="square" lIns="0" tIns="0" rIns="0" bIns="0" rtlCol="0">
            <a:spAutoFit/>
          </a:bodyPr>
          <a:lstStyle/>
          <a:p>
            <a:pPr algn="ctr"/>
            <a:r>
              <a:rPr lang="en-US" sz="1200" b="1" dirty="0" smtClean="0">
                <a:latin typeface="Adobe Clean Light" panose="020B0303020404020204"/>
                <a:ea typeface="+mj-ea"/>
                <a:cs typeface="Adobe Clean"/>
              </a:rPr>
              <a:t>43%</a:t>
            </a:r>
            <a:endParaRPr lang="en-US" sz="1200" b="1" dirty="0">
              <a:latin typeface="Adobe Clean Light" panose="020B0303020404020204"/>
              <a:ea typeface="+mj-ea"/>
              <a:cs typeface="Adobe Clean"/>
            </a:endParaRPr>
          </a:p>
          <a:p>
            <a:pPr algn="ctr"/>
            <a:r>
              <a:rPr lang="en-US" sz="900" b="1" dirty="0" smtClean="0">
                <a:latin typeface="Adobe Clean Light"/>
              </a:rPr>
              <a:t>Worried</a:t>
            </a:r>
            <a:endParaRPr lang="en-US" sz="1050" b="1" dirty="0" smtClean="0">
              <a:latin typeface="Adobe Clean Light"/>
            </a:endParaRPr>
          </a:p>
        </p:txBody>
      </p:sp>
      <p:sp>
        <p:nvSpPr>
          <p:cNvPr id="11" name="TextBox 10"/>
          <p:cNvSpPr txBox="1"/>
          <p:nvPr/>
        </p:nvSpPr>
        <p:spPr>
          <a:xfrm>
            <a:off x="1048842" y="1349103"/>
            <a:ext cx="3567516" cy="307777"/>
          </a:xfrm>
          <a:prstGeom prst="rect">
            <a:avLst/>
          </a:prstGeom>
          <a:noFill/>
        </p:spPr>
        <p:txBody>
          <a:bodyPr wrap="square" lIns="0" tIns="0" rIns="0" bIns="0" rtlCol="0">
            <a:spAutoFit/>
          </a:bodyPr>
          <a:lstStyle/>
          <a:p>
            <a:pPr algn="ctr"/>
            <a:r>
              <a:rPr lang="en-US" sz="1000" b="1" dirty="0" smtClean="0">
                <a:latin typeface="Adobe Clean Light"/>
              </a:rPr>
              <a:t>How worried are you about </a:t>
            </a:r>
            <a:r>
              <a:rPr lang="en-US" sz="1000" b="1" dirty="0" smtClean="0">
                <a:solidFill>
                  <a:schemeClr val="tx2"/>
                </a:solidFill>
                <a:latin typeface="Adobe Clean Light"/>
              </a:rPr>
              <a:t>your company’s </a:t>
            </a:r>
            <a:r>
              <a:rPr lang="en-US" sz="1000" b="1" dirty="0" smtClean="0">
                <a:latin typeface="Adobe Clean Light"/>
              </a:rPr>
              <a:t>ability to keep up with changes in marketing?</a:t>
            </a:r>
          </a:p>
        </p:txBody>
      </p:sp>
      <p:sp>
        <p:nvSpPr>
          <p:cNvPr id="12" name="TextBox 11"/>
          <p:cNvSpPr txBox="1"/>
          <p:nvPr/>
        </p:nvSpPr>
        <p:spPr>
          <a:xfrm>
            <a:off x="5036932" y="1347614"/>
            <a:ext cx="3567516" cy="307777"/>
          </a:xfrm>
          <a:prstGeom prst="rect">
            <a:avLst/>
          </a:prstGeom>
          <a:noFill/>
        </p:spPr>
        <p:txBody>
          <a:bodyPr wrap="square" lIns="0" tIns="0" rIns="0" bIns="0" rtlCol="0">
            <a:spAutoFit/>
          </a:bodyPr>
          <a:lstStyle/>
          <a:p>
            <a:pPr algn="ctr"/>
            <a:r>
              <a:rPr lang="en-US" sz="1000" b="1" dirty="0" smtClean="0">
                <a:latin typeface="Adobe Clean Light"/>
              </a:rPr>
              <a:t>How worried are you about </a:t>
            </a:r>
            <a:r>
              <a:rPr lang="en-US" sz="1000" b="1" dirty="0" smtClean="0">
                <a:solidFill>
                  <a:schemeClr val="tx2"/>
                </a:solidFill>
                <a:latin typeface="Adobe Clean Light"/>
              </a:rPr>
              <a:t>your ability </a:t>
            </a:r>
            <a:r>
              <a:rPr lang="en-US" sz="1000" b="1" dirty="0" smtClean="0">
                <a:latin typeface="Adobe Clean Light"/>
              </a:rPr>
              <a:t>to keep up with changes in marketing?</a:t>
            </a:r>
          </a:p>
        </p:txBody>
      </p:sp>
      <p:graphicFrame>
        <p:nvGraphicFramePr>
          <p:cNvPr id="13" name="Chart 12"/>
          <p:cNvGraphicFramePr>
            <a:graphicFrameLocks noChangeAspect="1"/>
          </p:cNvGraphicFramePr>
          <p:nvPr>
            <p:extLst>
              <p:ext uri="{D42A27DB-BD31-4B8C-83A1-F6EECF244321}">
                <p14:modId xmlns:p14="http://schemas.microsoft.com/office/powerpoint/2010/main" val="1454241314"/>
              </p:ext>
            </p:extLst>
          </p:nvPr>
        </p:nvGraphicFramePr>
        <p:xfrm>
          <a:off x="5824258" y="1575379"/>
          <a:ext cx="2356235" cy="235623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580112" y="3787260"/>
            <a:ext cx="584734" cy="646331"/>
          </a:xfrm>
          <a:prstGeom prst="rect">
            <a:avLst/>
          </a:prstGeom>
          <a:noFill/>
        </p:spPr>
        <p:txBody>
          <a:bodyPr wrap="square" lIns="0" tIns="0" rIns="0" bIns="0" rtlCol="0" anchor="ctr">
            <a:spAutoFit/>
          </a:bodyPr>
          <a:lstStyle/>
          <a:p>
            <a:pPr algn="ctr"/>
            <a:r>
              <a:rPr lang="en-US" sz="2200" b="1" dirty="0" smtClean="0">
                <a:solidFill>
                  <a:schemeClr val="bg1"/>
                </a:solidFill>
                <a:latin typeface="Adobe Clean"/>
                <a:ea typeface="+mj-ea"/>
                <a:cs typeface="Adobe Clean"/>
              </a:rPr>
              <a:t>63%</a:t>
            </a:r>
          </a:p>
          <a:p>
            <a:pPr algn="ctr"/>
            <a:r>
              <a:rPr lang="en-US" sz="1000" b="1" dirty="0" smtClean="0">
                <a:solidFill>
                  <a:schemeClr val="bg1"/>
                </a:solidFill>
                <a:latin typeface="Adobe Clean"/>
                <a:cs typeface="Adobe Clean"/>
              </a:rPr>
              <a:t>Not worried</a:t>
            </a:r>
            <a:endParaRPr lang="en-US" sz="1000" b="1" dirty="0">
              <a:solidFill>
                <a:schemeClr val="bg1"/>
              </a:solidFill>
              <a:latin typeface="Adobe Clean"/>
              <a:ea typeface="+mj-ea"/>
              <a:cs typeface="Adobe Clean"/>
            </a:endParaRPr>
          </a:p>
        </p:txBody>
      </p:sp>
      <p:sp>
        <p:nvSpPr>
          <p:cNvPr id="16" name="Teardrop 15"/>
          <p:cNvSpPr/>
          <p:nvPr/>
        </p:nvSpPr>
        <p:spPr>
          <a:xfrm rot="10800000">
            <a:off x="8253315" y="1944135"/>
            <a:ext cx="567157" cy="470866"/>
          </a:xfrm>
          <a:prstGeom prst="teardrop">
            <a:avLst>
              <a:gd name="adj" fmla="val 12322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dobe Clean Light"/>
            </a:endParaRPr>
          </a:p>
        </p:txBody>
      </p:sp>
      <p:sp>
        <p:nvSpPr>
          <p:cNvPr id="17" name="TextBox 16"/>
          <p:cNvSpPr txBox="1"/>
          <p:nvPr/>
        </p:nvSpPr>
        <p:spPr>
          <a:xfrm>
            <a:off x="8292113" y="1997544"/>
            <a:ext cx="489559" cy="323165"/>
          </a:xfrm>
          <a:prstGeom prst="rect">
            <a:avLst/>
          </a:prstGeom>
          <a:noFill/>
        </p:spPr>
        <p:txBody>
          <a:bodyPr wrap="square" lIns="0" tIns="0" rIns="0" bIns="0" rtlCol="0">
            <a:spAutoFit/>
          </a:bodyPr>
          <a:lstStyle/>
          <a:p>
            <a:pPr algn="ctr"/>
            <a:r>
              <a:rPr lang="en-US" sz="1200" b="1" dirty="0" smtClean="0">
                <a:latin typeface="Adobe Clean Light" panose="020B0303020404020204"/>
                <a:ea typeface="+mj-ea"/>
                <a:cs typeface="Adobe Clean"/>
              </a:rPr>
              <a:t>37%</a:t>
            </a:r>
            <a:endParaRPr lang="en-US" sz="1200" b="1" dirty="0">
              <a:latin typeface="Adobe Clean Light" panose="020B0303020404020204"/>
              <a:ea typeface="+mj-ea"/>
              <a:cs typeface="Adobe Clean"/>
            </a:endParaRPr>
          </a:p>
          <a:p>
            <a:pPr algn="ctr"/>
            <a:r>
              <a:rPr lang="en-US" sz="900" b="1" dirty="0" smtClean="0">
                <a:latin typeface="Adobe Clean Light"/>
              </a:rPr>
              <a:t>Worried</a:t>
            </a:r>
            <a:endParaRPr lang="en-US" sz="1050" b="1" dirty="0" smtClean="0">
              <a:latin typeface="Adobe Clean Light"/>
            </a:endParaRPr>
          </a:p>
        </p:txBody>
      </p:sp>
      <p:sp>
        <p:nvSpPr>
          <p:cNvPr id="4" name="TextBox 3"/>
          <p:cNvSpPr txBox="1"/>
          <p:nvPr/>
        </p:nvSpPr>
        <p:spPr>
          <a:xfrm>
            <a:off x="6462052" y="2319000"/>
            <a:ext cx="1080120" cy="954107"/>
          </a:xfrm>
          <a:prstGeom prst="rect">
            <a:avLst/>
          </a:prstGeom>
          <a:noFill/>
        </p:spPr>
        <p:txBody>
          <a:bodyPr wrap="square" lIns="0" tIns="0" rIns="0" bIns="0" rtlCol="0">
            <a:spAutoFit/>
          </a:bodyPr>
          <a:lstStyle/>
          <a:p>
            <a:pPr algn="ctr"/>
            <a:r>
              <a:rPr lang="en-US" sz="1400" b="1" dirty="0" smtClean="0">
                <a:latin typeface="Adobe Clean Light" panose="020B0303020404020204"/>
              </a:rPr>
              <a:t>71% </a:t>
            </a:r>
            <a:r>
              <a:rPr lang="en-US" sz="1200" dirty="0" smtClean="0">
                <a:latin typeface="Adobe Clean Light" panose="020B0303020404020204"/>
              </a:rPr>
              <a:t>of tech challenged* marketers are worried about </a:t>
            </a:r>
            <a:r>
              <a:rPr lang="en-US" sz="1200" i="1" dirty="0" smtClean="0">
                <a:latin typeface="Adobe Clean Light" panose="020B0303020404020204"/>
              </a:rPr>
              <a:t>themselves</a:t>
            </a:r>
          </a:p>
        </p:txBody>
      </p:sp>
      <p:sp>
        <p:nvSpPr>
          <p:cNvPr id="19" name="TextBox 18"/>
          <p:cNvSpPr txBox="1"/>
          <p:nvPr/>
        </p:nvSpPr>
        <p:spPr>
          <a:xfrm>
            <a:off x="2078046" y="2399441"/>
            <a:ext cx="1080120" cy="954107"/>
          </a:xfrm>
          <a:prstGeom prst="rect">
            <a:avLst/>
          </a:prstGeom>
          <a:noFill/>
        </p:spPr>
        <p:txBody>
          <a:bodyPr wrap="square" lIns="0" tIns="0" rIns="0" bIns="0" rtlCol="0">
            <a:spAutoFit/>
          </a:bodyPr>
          <a:lstStyle/>
          <a:p>
            <a:pPr algn="ctr"/>
            <a:r>
              <a:rPr lang="en-US" sz="1400" b="1" dirty="0" smtClean="0">
                <a:latin typeface="Adobe Clean Light" panose="020B0303020404020204"/>
              </a:rPr>
              <a:t>70% </a:t>
            </a:r>
            <a:r>
              <a:rPr lang="en-US" sz="1200" dirty="0" smtClean="0">
                <a:latin typeface="Adobe Clean Light" panose="020B0303020404020204"/>
              </a:rPr>
              <a:t>of tech challenged* marketers are worried about </a:t>
            </a:r>
            <a:r>
              <a:rPr lang="en-US" sz="1200" i="1" dirty="0" smtClean="0">
                <a:latin typeface="Adobe Clean Light" panose="020B0303020404020204"/>
              </a:rPr>
              <a:t>their company</a:t>
            </a:r>
          </a:p>
        </p:txBody>
      </p:sp>
    </p:spTree>
    <p:extLst>
      <p:ext uri="{BB962C8B-B14F-4D97-AF65-F5344CB8AC3E}">
        <p14:creationId xmlns:p14="http://schemas.microsoft.com/office/powerpoint/2010/main" val="286321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048124693"/>
              </p:ext>
            </p:extLst>
          </p:nvPr>
        </p:nvGraphicFramePr>
        <p:xfrm>
          <a:off x="679937" y="1346956"/>
          <a:ext cx="6096000" cy="354762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3104" y="273678"/>
            <a:ext cx="8686800" cy="837152"/>
          </a:xfrm>
        </p:spPr>
        <p:txBody>
          <a:bodyPr/>
          <a:lstStyle/>
          <a:p>
            <a:r>
              <a:rPr lang="en-US" sz="2000" dirty="0" smtClean="0"/>
              <a:t>Unsurprisingly, roughly 1 </a:t>
            </a:r>
            <a:r>
              <a:rPr lang="en-US" sz="2000" dirty="0"/>
              <a:t>in 3 cite shortages in tech and data related roles. </a:t>
            </a:r>
            <a:r>
              <a:rPr lang="en-US" sz="2000" dirty="0" smtClean="0"/>
              <a:t>Digital Marketers and Mobile Marketers are </a:t>
            </a:r>
            <a:r>
              <a:rPr lang="en-US" sz="2000" dirty="0"/>
              <a:t>still highly sought </a:t>
            </a:r>
            <a:r>
              <a:rPr lang="en-US" sz="2000" dirty="0" smtClean="0"/>
              <a:t>after</a:t>
            </a:r>
            <a:r>
              <a:rPr lang="en-US" sz="2000" dirty="0"/>
              <a:t/>
            </a:r>
            <a:br>
              <a:rPr lang="en-US" sz="2000" dirty="0"/>
            </a:br>
            <a:endParaRPr lang="en-US" sz="2000" dirty="0"/>
          </a:p>
        </p:txBody>
      </p:sp>
      <p:sp>
        <p:nvSpPr>
          <p:cNvPr id="6" name="Rectangle 5"/>
          <p:cNvSpPr/>
          <p:nvPr/>
        </p:nvSpPr>
        <p:spPr>
          <a:xfrm>
            <a:off x="2185595" y="4832460"/>
            <a:ext cx="5501141" cy="276999"/>
          </a:xfrm>
          <a:prstGeom prst="rect">
            <a:avLst/>
          </a:prstGeom>
        </p:spPr>
        <p:txBody>
          <a:bodyPr wrap="square">
            <a:spAutoFit/>
          </a:bodyPr>
          <a:lstStyle/>
          <a:p>
            <a:pPr lvl="0"/>
            <a:r>
              <a:rPr lang="en-US" sz="600" dirty="0" smtClean="0">
                <a:latin typeface="Adobe Clean Light"/>
              </a:rPr>
              <a:t>Q12. </a:t>
            </a:r>
            <a:r>
              <a:rPr lang="en-US" sz="600" dirty="0">
                <a:latin typeface="Adobe Clean Light"/>
              </a:rPr>
              <a:t>Are the following roles underrepresented or overrepresented within your company today</a:t>
            </a:r>
            <a:r>
              <a:rPr lang="en-US" sz="600" dirty="0" smtClean="0">
                <a:latin typeface="Adobe Clean Light"/>
              </a:rPr>
              <a:t>?</a:t>
            </a:r>
          </a:p>
          <a:p>
            <a:pPr lvl="0"/>
            <a:r>
              <a:rPr lang="en-US" sz="600" dirty="0" smtClean="0">
                <a:latin typeface="Adobe Clean Light"/>
              </a:rPr>
              <a:t>T14</a:t>
            </a:r>
            <a:r>
              <a:rPr lang="en-US" sz="600" dirty="0">
                <a:latin typeface="Adobe Clean Light"/>
              </a:rPr>
              <a:t>. Where does your company need to hire more or less marketing talent in the next 12 months?</a:t>
            </a:r>
          </a:p>
        </p:txBody>
      </p:sp>
      <p:sp>
        <p:nvSpPr>
          <p:cNvPr id="7" name="TextBox 6"/>
          <p:cNvSpPr txBox="1"/>
          <p:nvPr/>
        </p:nvSpPr>
        <p:spPr>
          <a:xfrm>
            <a:off x="35496" y="1005432"/>
            <a:ext cx="7380525" cy="153888"/>
          </a:xfrm>
          <a:prstGeom prst="rect">
            <a:avLst/>
          </a:prstGeom>
          <a:noFill/>
        </p:spPr>
        <p:txBody>
          <a:bodyPr wrap="square" lIns="0" tIns="0" rIns="0" bIns="0" rtlCol="0">
            <a:spAutoFit/>
          </a:bodyPr>
          <a:lstStyle/>
          <a:p>
            <a:pPr algn="ctr"/>
            <a:r>
              <a:rPr lang="en-US" sz="1000" b="1" dirty="0" smtClean="0">
                <a:latin typeface="Adobe Clean Light"/>
              </a:rPr>
              <a:t>Representation of Roles </a:t>
            </a:r>
          </a:p>
        </p:txBody>
      </p:sp>
      <p:sp>
        <p:nvSpPr>
          <p:cNvPr id="8" name="Right Arrow 7"/>
          <p:cNvSpPr/>
          <p:nvPr/>
        </p:nvSpPr>
        <p:spPr>
          <a:xfrm rot="10800000">
            <a:off x="1099225" y="1177777"/>
            <a:ext cx="1682074" cy="41910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439269" y="1346956"/>
            <a:ext cx="1114408" cy="230832"/>
          </a:xfrm>
          <a:prstGeom prst="rect">
            <a:avLst/>
          </a:prstGeom>
          <a:noFill/>
        </p:spPr>
        <p:txBody>
          <a:bodyPr wrap="none" rtlCol="0">
            <a:spAutoFit/>
          </a:bodyPr>
          <a:lstStyle/>
          <a:p>
            <a:r>
              <a:rPr lang="en-US" sz="900" dirty="0" smtClean="0">
                <a:solidFill>
                  <a:schemeClr val="bg1"/>
                </a:solidFill>
                <a:latin typeface="Adobe Clean Light" panose="020B0303020404020204"/>
              </a:rPr>
              <a:t>Underrepresented</a:t>
            </a:r>
            <a:endParaRPr lang="en-US" sz="900" dirty="0">
              <a:solidFill>
                <a:schemeClr val="bg1"/>
              </a:solidFill>
              <a:latin typeface="Adobe Clean Light" panose="020B0303020404020204"/>
            </a:endParaRPr>
          </a:p>
        </p:txBody>
      </p:sp>
      <p:sp>
        <p:nvSpPr>
          <p:cNvPr id="10" name="Right Arrow 9"/>
          <p:cNvSpPr/>
          <p:nvPr/>
        </p:nvSpPr>
        <p:spPr>
          <a:xfrm>
            <a:off x="2781300" y="1168049"/>
            <a:ext cx="3591920" cy="436459"/>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62392" y="1267555"/>
            <a:ext cx="1188146" cy="230832"/>
          </a:xfrm>
          <a:prstGeom prst="rect">
            <a:avLst/>
          </a:prstGeom>
          <a:noFill/>
        </p:spPr>
        <p:txBody>
          <a:bodyPr wrap="none" rtlCol="0">
            <a:spAutoFit/>
          </a:bodyPr>
          <a:lstStyle/>
          <a:p>
            <a:r>
              <a:rPr lang="en-US" sz="900" dirty="0" smtClean="0">
                <a:solidFill>
                  <a:schemeClr val="bg1"/>
                </a:solidFill>
                <a:latin typeface="Adobe Clean Light" panose="020B0303020404020204"/>
              </a:rPr>
              <a:t>Underrepresented</a:t>
            </a:r>
            <a:endParaRPr lang="en-US" sz="900" dirty="0">
              <a:solidFill>
                <a:schemeClr val="bg1"/>
              </a:solidFill>
              <a:latin typeface="Adobe Clean Light" panose="020B0303020404020204"/>
            </a:endParaRPr>
          </a:p>
        </p:txBody>
      </p:sp>
      <p:graphicFrame>
        <p:nvGraphicFramePr>
          <p:cNvPr id="3" name="Table 2"/>
          <p:cNvGraphicFramePr>
            <a:graphicFrameLocks noGrp="1"/>
          </p:cNvGraphicFramePr>
          <p:nvPr>
            <p:extLst>
              <p:ext uri="{D42A27DB-BD31-4B8C-83A1-F6EECF244321}">
                <p14:modId xmlns:p14="http://schemas.microsoft.com/office/powerpoint/2010/main" val="4281817330"/>
              </p:ext>
            </p:extLst>
          </p:nvPr>
        </p:nvGraphicFramePr>
        <p:xfrm>
          <a:off x="6954219" y="1159320"/>
          <a:ext cx="1710906" cy="3637130"/>
        </p:xfrm>
        <a:graphic>
          <a:graphicData uri="http://schemas.openxmlformats.org/drawingml/2006/table">
            <a:tbl>
              <a:tblPr bandRow="1">
                <a:tableStyleId>{5C22544A-7EE6-4342-B048-85BDC9FD1C3A}</a:tableStyleId>
              </a:tblPr>
              <a:tblGrid>
                <a:gridCol w="855453"/>
                <a:gridCol w="855453"/>
              </a:tblGrid>
              <a:tr h="363713">
                <a:tc>
                  <a:txBody>
                    <a:bodyPr/>
                    <a:lstStyle/>
                    <a:p>
                      <a:pPr algn="ctr"/>
                      <a:endParaRPr lang="en-US" sz="900" dirty="0">
                        <a:latin typeface="Adobe Clean Black"/>
                      </a:endParaRPr>
                    </a:p>
                  </a:txBody>
                  <a:tcPr>
                    <a:noFill/>
                  </a:tcPr>
                </a:tc>
                <a:tc>
                  <a:txBody>
                    <a:bodyPr/>
                    <a:lstStyle/>
                    <a:p>
                      <a:pPr algn="ctr"/>
                      <a:endParaRPr lang="en-US" sz="900" dirty="0">
                        <a:latin typeface="Adobe Clean Black"/>
                      </a:endParaRPr>
                    </a:p>
                  </a:txBody>
                  <a:tcPr>
                    <a:noFill/>
                  </a:tcPr>
                </a:tc>
              </a:tr>
              <a:tr h="363713">
                <a:tc>
                  <a:txBody>
                    <a:bodyPr/>
                    <a:lstStyle/>
                    <a:p>
                      <a:pPr algn="ctr"/>
                      <a:r>
                        <a:rPr lang="en-US" sz="900" dirty="0" smtClean="0">
                          <a:solidFill>
                            <a:schemeClr val="bg1"/>
                          </a:solidFill>
                          <a:latin typeface="Adobe Clean Black"/>
                        </a:rPr>
                        <a:t>25%</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26%</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25%</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25%</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31%</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26%</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23%</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26%</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21%</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20%</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23%</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17%</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18%</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23%</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20%</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18%</a:t>
                      </a:r>
                      <a:endParaRPr lang="en-US" sz="900" dirty="0">
                        <a:solidFill>
                          <a:schemeClr val="bg1"/>
                        </a:solidFill>
                        <a:latin typeface="Adobe Clean Black"/>
                      </a:endParaRPr>
                    </a:p>
                  </a:txBody>
                  <a:tcPr anchor="ctr">
                    <a:solidFill>
                      <a:srgbClr val="595959"/>
                    </a:solidFill>
                  </a:tcPr>
                </a:tc>
              </a:tr>
              <a:tr h="363713">
                <a:tc>
                  <a:txBody>
                    <a:bodyPr/>
                    <a:lstStyle/>
                    <a:p>
                      <a:pPr algn="ctr"/>
                      <a:r>
                        <a:rPr lang="en-US" sz="900" dirty="0" smtClean="0">
                          <a:solidFill>
                            <a:schemeClr val="bg1"/>
                          </a:solidFill>
                          <a:latin typeface="Adobe Clean Black"/>
                        </a:rPr>
                        <a:t>15%</a:t>
                      </a:r>
                      <a:endParaRPr lang="en-US" sz="900" dirty="0">
                        <a:solidFill>
                          <a:schemeClr val="bg1"/>
                        </a:solidFill>
                        <a:latin typeface="Adobe Clean Black"/>
                      </a:endParaRPr>
                    </a:p>
                  </a:txBody>
                  <a:tcPr anchor="ctr">
                    <a:solidFill>
                      <a:schemeClr val="accent3"/>
                    </a:solidFill>
                  </a:tcPr>
                </a:tc>
                <a:tc>
                  <a:txBody>
                    <a:bodyPr/>
                    <a:lstStyle/>
                    <a:p>
                      <a:pPr algn="ctr"/>
                      <a:r>
                        <a:rPr lang="en-US" sz="900" dirty="0" smtClean="0">
                          <a:solidFill>
                            <a:schemeClr val="bg1"/>
                          </a:solidFill>
                          <a:latin typeface="Adobe Clean Black"/>
                        </a:rPr>
                        <a:t>15%</a:t>
                      </a:r>
                      <a:endParaRPr lang="en-US" sz="900" dirty="0">
                        <a:solidFill>
                          <a:schemeClr val="bg1"/>
                        </a:solidFill>
                        <a:latin typeface="Adobe Clean Black"/>
                      </a:endParaRPr>
                    </a:p>
                  </a:txBody>
                  <a:tcPr anchor="ctr">
                    <a:solidFill>
                      <a:srgbClr val="595959"/>
                    </a:solidFill>
                  </a:tcPr>
                </a:tc>
              </a:tr>
            </a:tbl>
          </a:graphicData>
        </a:graphic>
      </p:graphicFrame>
      <p:sp>
        <p:nvSpPr>
          <p:cNvPr id="12" name="TextBox 11"/>
          <p:cNvSpPr txBox="1"/>
          <p:nvPr/>
        </p:nvSpPr>
        <p:spPr>
          <a:xfrm>
            <a:off x="7362929" y="1019456"/>
            <a:ext cx="873637" cy="153888"/>
          </a:xfrm>
          <a:prstGeom prst="rect">
            <a:avLst/>
          </a:prstGeom>
          <a:noFill/>
        </p:spPr>
        <p:txBody>
          <a:bodyPr wrap="none" lIns="0" tIns="0" rIns="0" bIns="0" rtlCol="0">
            <a:spAutoFit/>
          </a:bodyPr>
          <a:lstStyle/>
          <a:p>
            <a:r>
              <a:rPr lang="en-US" sz="1000" b="1" dirty="0" smtClean="0">
                <a:latin typeface="Adobe Clean Light"/>
              </a:rPr>
              <a:t>Need for Hires</a:t>
            </a:r>
          </a:p>
        </p:txBody>
      </p:sp>
      <p:sp>
        <p:nvSpPr>
          <p:cNvPr id="13" name="TextBox 12"/>
          <p:cNvSpPr txBox="1"/>
          <p:nvPr/>
        </p:nvSpPr>
        <p:spPr>
          <a:xfrm>
            <a:off x="7236296" y="1203683"/>
            <a:ext cx="230832" cy="123111"/>
          </a:xfrm>
          <a:prstGeom prst="rect">
            <a:avLst/>
          </a:prstGeom>
          <a:noFill/>
        </p:spPr>
        <p:txBody>
          <a:bodyPr wrap="none" lIns="0" tIns="0" rIns="0" bIns="0" rtlCol="0">
            <a:spAutoFit/>
          </a:bodyPr>
          <a:lstStyle/>
          <a:p>
            <a:r>
              <a:rPr lang="en-US" sz="800" b="1" dirty="0" smtClean="0">
                <a:latin typeface="Adobe Clean Light"/>
              </a:rPr>
              <a:t>2014</a:t>
            </a:r>
          </a:p>
        </p:txBody>
      </p:sp>
      <p:sp>
        <p:nvSpPr>
          <p:cNvPr id="14" name="TextBox 13"/>
          <p:cNvSpPr txBox="1"/>
          <p:nvPr/>
        </p:nvSpPr>
        <p:spPr>
          <a:xfrm>
            <a:off x="8015662" y="1201072"/>
            <a:ext cx="230832" cy="123111"/>
          </a:xfrm>
          <a:prstGeom prst="rect">
            <a:avLst/>
          </a:prstGeom>
          <a:noFill/>
        </p:spPr>
        <p:txBody>
          <a:bodyPr wrap="none" lIns="0" tIns="0" rIns="0" bIns="0" rtlCol="0">
            <a:spAutoFit/>
          </a:bodyPr>
          <a:lstStyle/>
          <a:p>
            <a:r>
              <a:rPr lang="en-US" sz="800" b="1" dirty="0" smtClean="0">
                <a:latin typeface="Adobe Clean Light"/>
              </a:rPr>
              <a:t>2015</a:t>
            </a:r>
          </a:p>
        </p:txBody>
      </p:sp>
      <p:sp>
        <p:nvSpPr>
          <p:cNvPr id="19" name="TextBox 18"/>
          <p:cNvSpPr txBox="1"/>
          <p:nvPr/>
        </p:nvSpPr>
        <p:spPr>
          <a:xfrm>
            <a:off x="1729582" y="1264565"/>
            <a:ext cx="1112805" cy="230832"/>
          </a:xfrm>
          <a:prstGeom prst="rect">
            <a:avLst/>
          </a:prstGeom>
          <a:noFill/>
        </p:spPr>
        <p:txBody>
          <a:bodyPr wrap="none" rtlCol="0">
            <a:spAutoFit/>
          </a:bodyPr>
          <a:lstStyle/>
          <a:p>
            <a:r>
              <a:rPr lang="en-US" sz="900" dirty="0" smtClean="0">
                <a:solidFill>
                  <a:schemeClr val="bg1"/>
                </a:solidFill>
                <a:latin typeface="Adobe Clean Light" panose="020B0303020404020204"/>
              </a:rPr>
              <a:t>Overrepresented</a:t>
            </a:r>
            <a:endParaRPr lang="en-US" sz="900" dirty="0">
              <a:solidFill>
                <a:schemeClr val="bg1"/>
              </a:solidFill>
              <a:latin typeface="Adobe Clean Light" panose="020B0303020404020204"/>
            </a:endParaRPr>
          </a:p>
        </p:txBody>
      </p:sp>
      <p:sp>
        <p:nvSpPr>
          <p:cNvPr id="20" name="TextBox 19"/>
          <p:cNvSpPr txBox="1"/>
          <p:nvPr/>
        </p:nvSpPr>
        <p:spPr>
          <a:xfrm>
            <a:off x="2875415" y="1604508"/>
            <a:ext cx="920124"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Mobile Marketer</a:t>
            </a:r>
          </a:p>
        </p:txBody>
      </p:sp>
      <p:sp>
        <p:nvSpPr>
          <p:cNvPr id="21" name="TextBox 20"/>
          <p:cNvSpPr txBox="1"/>
          <p:nvPr/>
        </p:nvSpPr>
        <p:spPr>
          <a:xfrm>
            <a:off x="2842244" y="1970372"/>
            <a:ext cx="697307"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Data Analyst</a:t>
            </a:r>
          </a:p>
        </p:txBody>
      </p:sp>
      <p:sp>
        <p:nvSpPr>
          <p:cNvPr id="22" name="TextBox 21"/>
          <p:cNvSpPr txBox="1"/>
          <p:nvPr/>
        </p:nvSpPr>
        <p:spPr>
          <a:xfrm>
            <a:off x="2835489" y="2341952"/>
            <a:ext cx="894476"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Digital Marketer</a:t>
            </a:r>
          </a:p>
        </p:txBody>
      </p:sp>
      <p:sp>
        <p:nvSpPr>
          <p:cNvPr id="23" name="TextBox 22"/>
          <p:cNvSpPr txBox="1"/>
          <p:nvPr/>
        </p:nvSpPr>
        <p:spPr>
          <a:xfrm>
            <a:off x="2835489" y="2684543"/>
            <a:ext cx="928139"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Creative Services</a:t>
            </a:r>
          </a:p>
        </p:txBody>
      </p:sp>
      <p:sp>
        <p:nvSpPr>
          <p:cNvPr id="24" name="TextBox 23"/>
          <p:cNvSpPr txBox="1"/>
          <p:nvPr/>
        </p:nvSpPr>
        <p:spPr>
          <a:xfrm>
            <a:off x="2822665" y="3053265"/>
            <a:ext cx="1191032" cy="138499"/>
          </a:xfrm>
          <a:prstGeom prst="rect">
            <a:avLst/>
          </a:prstGeom>
          <a:noFill/>
        </p:spPr>
        <p:txBody>
          <a:bodyPr wrap="none" lIns="0" tIns="0" rIns="0" bIns="0" rtlCol="0">
            <a:spAutoFit/>
          </a:bodyPr>
          <a:lstStyle/>
          <a:p>
            <a:r>
              <a:rPr lang="en-US" sz="900" dirty="0" err="1" smtClean="0">
                <a:solidFill>
                  <a:schemeClr val="bg1"/>
                </a:solidFill>
                <a:latin typeface="Adobe Clean Light" panose="020B0303020404020204"/>
              </a:rPr>
              <a:t>eCommerce</a:t>
            </a:r>
            <a:r>
              <a:rPr lang="en-US" sz="900" dirty="0" smtClean="0">
                <a:solidFill>
                  <a:schemeClr val="bg1"/>
                </a:solidFill>
                <a:latin typeface="Adobe Clean Light" panose="020B0303020404020204"/>
              </a:rPr>
              <a:t> Manager</a:t>
            </a:r>
          </a:p>
        </p:txBody>
      </p:sp>
      <p:sp>
        <p:nvSpPr>
          <p:cNvPr id="25" name="TextBox 24"/>
          <p:cNvSpPr txBox="1"/>
          <p:nvPr/>
        </p:nvSpPr>
        <p:spPr>
          <a:xfrm>
            <a:off x="2822665" y="3419129"/>
            <a:ext cx="759823"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SEO Marketer</a:t>
            </a:r>
          </a:p>
        </p:txBody>
      </p:sp>
      <p:sp>
        <p:nvSpPr>
          <p:cNvPr id="26" name="TextBox 25"/>
          <p:cNvSpPr txBox="1"/>
          <p:nvPr/>
        </p:nvSpPr>
        <p:spPr>
          <a:xfrm>
            <a:off x="2808949" y="3781195"/>
            <a:ext cx="1192634"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Direct Marketer/Sales</a:t>
            </a:r>
          </a:p>
        </p:txBody>
      </p:sp>
      <p:sp>
        <p:nvSpPr>
          <p:cNvPr id="27" name="TextBox 26"/>
          <p:cNvSpPr txBox="1"/>
          <p:nvPr/>
        </p:nvSpPr>
        <p:spPr>
          <a:xfrm>
            <a:off x="2826936" y="4159902"/>
            <a:ext cx="976229"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Content Producer</a:t>
            </a:r>
          </a:p>
        </p:txBody>
      </p:sp>
      <p:sp>
        <p:nvSpPr>
          <p:cNvPr id="28" name="TextBox 27"/>
          <p:cNvSpPr txBox="1"/>
          <p:nvPr/>
        </p:nvSpPr>
        <p:spPr>
          <a:xfrm>
            <a:off x="2835489" y="4502022"/>
            <a:ext cx="977832"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Content Marketer</a:t>
            </a:r>
          </a:p>
        </p:txBody>
      </p:sp>
    </p:spTree>
    <p:extLst>
      <p:ext uri="{BB962C8B-B14F-4D97-AF65-F5344CB8AC3E}">
        <p14:creationId xmlns:p14="http://schemas.microsoft.com/office/powerpoint/2010/main" val="36413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147602"/>
            <a:ext cx="8686800" cy="1052596"/>
          </a:xfrm>
        </p:spPr>
        <p:txBody>
          <a:bodyPr/>
          <a:lstStyle/>
          <a:p>
            <a:r>
              <a:rPr lang="en-US" sz="2600" dirty="0" smtClean="0">
                <a:cs typeface="+mj-cs"/>
              </a:rPr>
              <a:t>Most marketers believe in the importance of delivering for mobile </a:t>
            </a:r>
            <a:r>
              <a:rPr lang="en-US" sz="2600" dirty="0">
                <a:cs typeface="+mj-cs"/>
              </a:rPr>
              <a:t>websites and computers, </a:t>
            </a:r>
            <a:r>
              <a:rPr lang="en-US" sz="2600" dirty="0" smtClean="0">
                <a:cs typeface="+mj-cs"/>
              </a:rPr>
              <a:t>but there </a:t>
            </a:r>
            <a:r>
              <a:rPr lang="en-US" sz="2600" dirty="0">
                <a:cs typeface="+mj-cs"/>
              </a:rPr>
              <a:t>is a disconnect </a:t>
            </a:r>
            <a:r>
              <a:rPr lang="en-US" sz="2600" dirty="0" smtClean="0">
                <a:cs typeface="+mj-cs"/>
              </a:rPr>
              <a:t>in </a:t>
            </a:r>
            <a:r>
              <a:rPr lang="en-US" sz="2600" dirty="0">
                <a:cs typeface="+mj-cs"/>
              </a:rPr>
              <a:t>solving for these devices</a:t>
            </a:r>
          </a:p>
        </p:txBody>
      </p:sp>
      <p:sp>
        <p:nvSpPr>
          <p:cNvPr id="5" name="Rectangle 4"/>
          <p:cNvSpPr/>
          <p:nvPr/>
        </p:nvSpPr>
        <p:spPr>
          <a:xfrm>
            <a:off x="2127115" y="4802381"/>
            <a:ext cx="5501141" cy="276999"/>
          </a:xfrm>
          <a:prstGeom prst="rect">
            <a:avLst/>
          </a:prstGeom>
        </p:spPr>
        <p:txBody>
          <a:bodyPr wrap="square">
            <a:spAutoFit/>
          </a:bodyPr>
          <a:lstStyle/>
          <a:p>
            <a:r>
              <a:rPr lang="en-US" sz="600" dirty="0" smtClean="0">
                <a:latin typeface="Adobe Clean Light"/>
              </a:rPr>
              <a:t>Q28. </a:t>
            </a:r>
            <a:r>
              <a:rPr lang="en-US" sz="600" dirty="0">
                <a:latin typeface="Adobe Clean Light"/>
              </a:rPr>
              <a:t>How important is it to deliver a consistent customer experience for each of the following devices or channels today?</a:t>
            </a:r>
          </a:p>
          <a:p>
            <a:pPr lvl="0"/>
            <a:r>
              <a:rPr lang="en-US" sz="600" dirty="0" smtClean="0">
                <a:latin typeface="Adobe Clean Light"/>
              </a:rPr>
              <a:t>Q30. </a:t>
            </a:r>
            <a:r>
              <a:rPr lang="en-US" sz="600" dirty="0">
                <a:latin typeface="Adobe Clean Light"/>
              </a:rPr>
              <a:t>Which of the following devices and channels do you currently solve for (i.e., deliver content and consistent customer experience)? Select all that apply.</a:t>
            </a:r>
          </a:p>
        </p:txBody>
      </p:sp>
      <p:sp>
        <p:nvSpPr>
          <p:cNvPr id="10" name="TextBox 9"/>
          <p:cNvSpPr txBox="1"/>
          <p:nvPr/>
        </p:nvSpPr>
        <p:spPr>
          <a:xfrm>
            <a:off x="872212" y="1380679"/>
            <a:ext cx="7380525" cy="153888"/>
          </a:xfrm>
          <a:prstGeom prst="rect">
            <a:avLst/>
          </a:prstGeom>
          <a:noFill/>
        </p:spPr>
        <p:txBody>
          <a:bodyPr wrap="square" lIns="0" tIns="0" rIns="0" bIns="0" rtlCol="0">
            <a:spAutoFit/>
          </a:bodyPr>
          <a:lstStyle/>
          <a:p>
            <a:pPr algn="ctr"/>
            <a:r>
              <a:rPr lang="en-US" sz="1000" b="1" dirty="0" smtClean="0">
                <a:latin typeface="Adobe Clean Light"/>
              </a:rPr>
              <a:t>Importance vs. Use of Devices/Channels </a:t>
            </a:r>
            <a:r>
              <a:rPr lang="en-US" sz="1000" b="1" i="1" dirty="0" smtClean="0">
                <a:latin typeface="Adobe Clean Light"/>
              </a:rPr>
              <a:t>(% Top Two Box)</a:t>
            </a:r>
            <a:endParaRPr lang="en-US" sz="1000" b="1" i="1" dirty="0">
              <a:latin typeface="Adobe Clean Light"/>
            </a:endParaRPr>
          </a:p>
        </p:txBody>
      </p:sp>
      <p:graphicFrame>
        <p:nvGraphicFramePr>
          <p:cNvPr id="12" name="Chart 11"/>
          <p:cNvGraphicFramePr/>
          <p:nvPr>
            <p:extLst>
              <p:ext uri="{D42A27DB-BD31-4B8C-83A1-F6EECF244321}">
                <p14:modId xmlns:p14="http://schemas.microsoft.com/office/powerpoint/2010/main" val="2181766389"/>
              </p:ext>
            </p:extLst>
          </p:nvPr>
        </p:nvGraphicFramePr>
        <p:xfrm>
          <a:off x="228600" y="1633904"/>
          <a:ext cx="8764675" cy="3105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69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2121" y="2054166"/>
            <a:ext cx="3469470" cy="2689284"/>
          </a:xfrm>
          <a:prstGeom prst="rect">
            <a:avLst/>
          </a:prstGeom>
          <a:solidFill>
            <a:srgbClr val="CCD8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3104" y="317414"/>
            <a:ext cx="8686800" cy="790345"/>
          </a:xfrm>
        </p:spPr>
        <p:txBody>
          <a:bodyPr/>
          <a:lstStyle/>
          <a:p>
            <a:r>
              <a:rPr lang="en-US" sz="2800" dirty="0">
                <a:cs typeface="+mj-cs"/>
              </a:rPr>
              <a:t>For new technologies, marketers’ confidence in preparedness to deliver falls below actual performance</a:t>
            </a:r>
          </a:p>
        </p:txBody>
      </p:sp>
      <p:sp>
        <p:nvSpPr>
          <p:cNvPr id="5" name="Rectangle 4"/>
          <p:cNvSpPr/>
          <p:nvPr/>
        </p:nvSpPr>
        <p:spPr>
          <a:xfrm>
            <a:off x="1981200" y="4743450"/>
            <a:ext cx="5501141" cy="276999"/>
          </a:xfrm>
          <a:prstGeom prst="rect">
            <a:avLst/>
          </a:prstGeom>
        </p:spPr>
        <p:txBody>
          <a:bodyPr wrap="square">
            <a:spAutoFit/>
          </a:bodyPr>
          <a:lstStyle/>
          <a:p>
            <a:r>
              <a:rPr lang="en-US" sz="600" dirty="0" smtClean="0">
                <a:latin typeface="Adobe Clean Light"/>
              </a:rPr>
              <a:t>Q31. </a:t>
            </a:r>
            <a:r>
              <a:rPr lang="en-US" sz="600" dirty="0">
                <a:latin typeface="Adobe Clean Light"/>
              </a:rPr>
              <a:t>In your opinion, how well do you deliver a consistent customer experience across each of the following devices or channels</a:t>
            </a:r>
            <a:r>
              <a:rPr lang="en-US" sz="600" dirty="0" smtClean="0">
                <a:latin typeface="Adobe Clean Light"/>
              </a:rPr>
              <a:t>?</a:t>
            </a:r>
          </a:p>
          <a:p>
            <a:r>
              <a:rPr lang="en-US" sz="600" dirty="0" smtClean="0">
                <a:latin typeface="Adobe Clean Light"/>
              </a:rPr>
              <a:t>Q32. </a:t>
            </a:r>
            <a:r>
              <a:rPr lang="en-US" sz="600" dirty="0">
                <a:latin typeface="Adobe Clean Light"/>
              </a:rPr>
              <a:t>How confident are you that you are prepared to deliver a consistent customer experience across each of the following devices or channels?</a:t>
            </a:r>
          </a:p>
        </p:txBody>
      </p:sp>
      <p:sp>
        <p:nvSpPr>
          <p:cNvPr id="7" name="TextBox 6"/>
          <p:cNvSpPr txBox="1"/>
          <p:nvPr/>
        </p:nvSpPr>
        <p:spPr>
          <a:xfrm>
            <a:off x="898118" y="1409750"/>
            <a:ext cx="7380525" cy="153888"/>
          </a:xfrm>
          <a:prstGeom prst="rect">
            <a:avLst/>
          </a:prstGeom>
          <a:noFill/>
        </p:spPr>
        <p:txBody>
          <a:bodyPr wrap="square" lIns="0" tIns="0" rIns="0" bIns="0" rtlCol="0">
            <a:spAutoFit/>
          </a:bodyPr>
          <a:lstStyle/>
          <a:p>
            <a:pPr algn="ctr"/>
            <a:r>
              <a:rPr lang="en-US" sz="1000" b="1" dirty="0" smtClean="0">
                <a:latin typeface="Adobe Clean Light"/>
              </a:rPr>
              <a:t>Performance vs. Confidence of Devices/Channels </a:t>
            </a:r>
            <a:r>
              <a:rPr lang="en-US" sz="1000" b="1" i="1" dirty="0" smtClean="0">
                <a:latin typeface="Adobe Clean Light"/>
              </a:rPr>
              <a:t>(% </a:t>
            </a:r>
            <a:r>
              <a:rPr lang="en-US" sz="1000" b="1" i="1" dirty="0">
                <a:latin typeface="Adobe Clean Light"/>
              </a:rPr>
              <a:t>Top Two Box</a:t>
            </a:r>
            <a:r>
              <a:rPr lang="en-US" sz="1000" b="1" i="1" dirty="0" smtClean="0">
                <a:latin typeface="Adobe Clean Light"/>
              </a:rPr>
              <a:t>)</a:t>
            </a:r>
            <a:endParaRPr lang="en-US" sz="1000" b="1" i="1" dirty="0">
              <a:latin typeface="Adobe Clean Light"/>
            </a:endParaRPr>
          </a:p>
        </p:txBody>
      </p:sp>
      <p:graphicFrame>
        <p:nvGraphicFramePr>
          <p:cNvPr id="6" name="Chart 5"/>
          <p:cNvGraphicFramePr/>
          <p:nvPr>
            <p:extLst>
              <p:ext uri="{D42A27DB-BD31-4B8C-83A1-F6EECF244321}">
                <p14:modId xmlns:p14="http://schemas.microsoft.com/office/powerpoint/2010/main" val="833182885"/>
              </p:ext>
            </p:extLst>
          </p:nvPr>
        </p:nvGraphicFramePr>
        <p:xfrm>
          <a:off x="0" y="1633904"/>
          <a:ext cx="9144000" cy="3105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1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552" y="1719545"/>
            <a:ext cx="3744416" cy="3105939"/>
          </a:xfrm>
          <a:prstGeom prst="rect">
            <a:avLst/>
          </a:prstGeom>
          <a:solidFill>
            <a:srgbClr val="CCD8EE">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157039599"/>
              </p:ext>
            </p:extLst>
          </p:nvPr>
        </p:nvGraphicFramePr>
        <p:xfrm>
          <a:off x="395536" y="1451094"/>
          <a:ext cx="8839200" cy="3374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0436" y="277365"/>
            <a:ext cx="8686800" cy="867930"/>
          </a:xfrm>
        </p:spPr>
        <p:txBody>
          <a:bodyPr/>
          <a:lstStyle/>
          <a:p>
            <a:r>
              <a:rPr lang="en-US" sz="2800" b="1" dirty="0"/>
              <a:t>Areas identified as most critical in the years to come are the areas where performance is lowest</a:t>
            </a:r>
          </a:p>
        </p:txBody>
      </p:sp>
      <p:sp>
        <p:nvSpPr>
          <p:cNvPr id="5" name="Rectangle 4"/>
          <p:cNvSpPr/>
          <p:nvPr/>
        </p:nvSpPr>
        <p:spPr>
          <a:xfrm>
            <a:off x="1981200" y="4825484"/>
            <a:ext cx="5501141" cy="184666"/>
          </a:xfrm>
          <a:prstGeom prst="rect">
            <a:avLst/>
          </a:prstGeom>
        </p:spPr>
        <p:txBody>
          <a:bodyPr wrap="square">
            <a:spAutoFit/>
          </a:bodyPr>
          <a:lstStyle/>
          <a:p>
            <a:r>
              <a:rPr lang="en-US" sz="600" dirty="0" smtClean="0">
                <a:latin typeface="Adobe Clean Light"/>
              </a:rPr>
              <a:t>QT9a. </a:t>
            </a:r>
            <a:r>
              <a:rPr lang="en-US" sz="600" dirty="0">
                <a:latin typeface="Adobe Clean Light"/>
              </a:rPr>
              <a:t>Please tell us how well you feel </a:t>
            </a:r>
            <a:r>
              <a:rPr lang="en-US" sz="600" b="1" dirty="0">
                <a:latin typeface="Adobe Clean Light"/>
              </a:rPr>
              <a:t>your company is </a:t>
            </a:r>
            <a:r>
              <a:rPr lang="en-US" sz="600" b="1" u="sng" dirty="0">
                <a:latin typeface="Adobe Clean Light"/>
              </a:rPr>
              <a:t>currently</a:t>
            </a:r>
            <a:r>
              <a:rPr lang="en-US" sz="600" b="1" dirty="0">
                <a:latin typeface="Adobe Clean Light"/>
              </a:rPr>
              <a:t> performing</a:t>
            </a:r>
            <a:r>
              <a:rPr lang="en-US" sz="600" dirty="0">
                <a:latin typeface="Adobe Clean Light"/>
              </a:rPr>
              <a:t> on each of the following. </a:t>
            </a:r>
          </a:p>
        </p:txBody>
      </p:sp>
      <p:sp>
        <p:nvSpPr>
          <p:cNvPr id="10" name="TextBox 9"/>
          <p:cNvSpPr txBox="1"/>
          <p:nvPr/>
        </p:nvSpPr>
        <p:spPr>
          <a:xfrm>
            <a:off x="872212" y="1320297"/>
            <a:ext cx="7380525" cy="153888"/>
          </a:xfrm>
          <a:prstGeom prst="rect">
            <a:avLst/>
          </a:prstGeom>
          <a:noFill/>
        </p:spPr>
        <p:txBody>
          <a:bodyPr wrap="square" lIns="0" tIns="0" rIns="0" bIns="0" rtlCol="0">
            <a:spAutoFit/>
          </a:bodyPr>
          <a:lstStyle/>
          <a:p>
            <a:pPr algn="ctr"/>
            <a:r>
              <a:rPr lang="en-US" sz="1000" b="1" dirty="0" smtClean="0">
                <a:latin typeface="Adobe Clean Light"/>
              </a:rPr>
              <a:t>Company Performance – Bottom 9 (</a:t>
            </a:r>
            <a:r>
              <a:rPr lang="en-US" sz="1000" b="1" i="1" dirty="0" smtClean="0">
                <a:latin typeface="Adobe Clean Light"/>
              </a:rPr>
              <a:t>% Top Three Box</a:t>
            </a:r>
            <a:r>
              <a:rPr lang="en-US" sz="1000" b="1" dirty="0" smtClean="0">
                <a:latin typeface="Adobe Clean Light"/>
              </a:rPr>
              <a:t>) </a:t>
            </a:r>
          </a:p>
        </p:txBody>
      </p:sp>
    </p:spTree>
    <p:extLst>
      <p:ext uri="{BB962C8B-B14F-4D97-AF65-F5344CB8AC3E}">
        <p14:creationId xmlns:p14="http://schemas.microsoft.com/office/powerpoint/2010/main" val="160628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149356"/>
            <a:ext cx="8686800" cy="790345"/>
          </a:xfrm>
        </p:spPr>
        <p:txBody>
          <a:bodyPr/>
          <a:lstStyle/>
          <a:p>
            <a:r>
              <a:rPr lang="en-US" sz="2800" dirty="0"/>
              <a:t>2 in 3 marketers feel they have the necessary skills to perform successfully</a:t>
            </a:r>
          </a:p>
        </p:txBody>
      </p:sp>
      <p:sp>
        <p:nvSpPr>
          <p:cNvPr id="5" name="Rectangle 4"/>
          <p:cNvSpPr/>
          <p:nvPr/>
        </p:nvSpPr>
        <p:spPr>
          <a:xfrm>
            <a:off x="1981200" y="4733151"/>
            <a:ext cx="5501141" cy="184666"/>
          </a:xfrm>
          <a:prstGeom prst="rect">
            <a:avLst/>
          </a:prstGeom>
        </p:spPr>
        <p:txBody>
          <a:bodyPr wrap="square">
            <a:spAutoFit/>
          </a:bodyPr>
          <a:lstStyle/>
          <a:p>
            <a:pPr lvl="0"/>
            <a:r>
              <a:rPr lang="en-US" sz="600" dirty="0" smtClean="0">
                <a:latin typeface="Adobe Clean Light"/>
              </a:rPr>
              <a:t>Q33. </a:t>
            </a:r>
            <a:r>
              <a:rPr lang="en-US" sz="600" dirty="0">
                <a:latin typeface="Adobe Clean Light"/>
              </a:rPr>
              <a:t>Do you feel you have all the necessary skills and tools to perform your job successfully</a:t>
            </a:r>
            <a:r>
              <a:rPr lang="en-US" sz="600" dirty="0" smtClean="0">
                <a:latin typeface="Adobe Clean Light"/>
              </a:rPr>
              <a:t>?</a:t>
            </a:r>
            <a:endParaRPr lang="en-US" sz="600" dirty="0">
              <a:latin typeface="Adobe Clean Light"/>
            </a:endParaRPr>
          </a:p>
        </p:txBody>
      </p:sp>
      <p:graphicFrame>
        <p:nvGraphicFramePr>
          <p:cNvPr id="6" name="Chart 5"/>
          <p:cNvGraphicFramePr>
            <a:graphicFrameLocks noChangeAspect="1"/>
          </p:cNvGraphicFramePr>
          <p:nvPr>
            <p:extLst>
              <p:ext uri="{D42A27DB-BD31-4B8C-83A1-F6EECF244321}">
                <p14:modId xmlns:p14="http://schemas.microsoft.com/office/powerpoint/2010/main" val="741048741"/>
              </p:ext>
            </p:extLst>
          </p:nvPr>
        </p:nvGraphicFramePr>
        <p:xfrm>
          <a:off x="3203848" y="1302934"/>
          <a:ext cx="3134690" cy="31346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05697" y="1225990"/>
            <a:ext cx="7380525" cy="153888"/>
          </a:xfrm>
          <a:prstGeom prst="rect">
            <a:avLst/>
          </a:prstGeom>
          <a:noFill/>
        </p:spPr>
        <p:txBody>
          <a:bodyPr wrap="square" lIns="0" tIns="0" rIns="0" bIns="0" rtlCol="0">
            <a:spAutoFit/>
          </a:bodyPr>
          <a:lstStyle/>
          <a:p>
            <a:pPr algn="ctr"/>
            <a:r>
              <a:rPr lang="en-US" sz="1000" b="1" dirty="0" smtClean="0">
                <a:latin typeface="Adobe Clean Light"/>
              </a:rPr>
              <a:t>Do you feel you have the necessary skills and tools to perform your job successfully?</a:t>
            </a:r>
          </a:p>
        </p:txBody>
      </p:sp>
      <p:sp>
        <p:nvSpPr>
          <p:cNvPr id="8" name="Teardrop 7"/>
          <p:cNvSpPr/>
          <p:nvPr/>
        </p:nvSpPr>
        <p:spPr>
          <a:xfrm rot="1248583">
            <a:off x="2581960" y="3736813"/>
            <a:ext cx="816117" cy="842659"/>
          </a:xfrm>
          <a:prstGeom prst="teardrop">
            <a:avLst>
              <a:gd name="adj" fmla="val 1073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9" name="TextBox 8"/>
          <p:cNvSpPr txBox="1"/>
          <p:nvPr/>
        </p:nvSpPr>
        <p:spPr>
          <a:xfrm>
            <a:off x="2634105" y="3911920"/>
            <a:ext cx="711826" cy="492443"/>
          </a:xfrm>
          <a:prstGeom prst="rect">
            <a:avLst/>
          </a:prstGeom>
          <a:noFill/>
        </p:spPr>
        <p:txBody>
          <a:bodyPr wrap="square" lIns="0" tIns="0" rIns="0" bIns="0" rtlCol="0" anchor="ctr">
            <a:spAutoFit/>
          </a:bodyPr>
          <a:lstStyle/>
          <a:p>
            <a:pPr algn="ctr"/>
            <a:r>
              <a:rPr lang="en-US" sz="2200" b="1" dirty="0" smtClean="0">
                <a:solidFill>
                  <a:schemeClr val="bg1"/>
                </a:solidFill>
                <a:latin typeface="Adobe Clean"/>
                <a:ea typeface="+mj-ea"/>
                <a:cs typeface="Adobe Clean"/>
              </a:rPr>
              <a:t>66%</a:t>
            </a:r>
          </a:p>
          <a:p>
            <a:pPr algn="ctr"/>
            <a:r>
              <a:rPr lang="en-US" sz="1000" b="1" dirty="0" smtClean="0">
                <a:solidFill>
                  <a:schemeClr val="bg1"/>
                </a:solidFill>
                <a:latin typeface="Adobe Clean"/>
                <a:cs typeface="Adobe Clean"/>
              </a:rPr>
              <a:t>Yes</a:t>
            </a:r>
            <a:endParaRPr lang="en-US" sz="1000" b="1" dirty="0">
              <a:solidFill>
                <a:schemeClr val="bg1"/>
              </a:solidFill>
              <a:latin typeface="Adobe Clean"/>
              <a:ea typeface="+mj-ea"/>
              <a:cs typeface="Adobe Clean"/>
            </a:endParaRPr>
          </a:p>
        </p:txBody>
      </p:sp>
      <p:sp>
        <p:nvSpPr>
          <p:cNvPr id="10" name="Teardrop 9"/>
          <p:cNvSpPr/>
          <p:nvPr/>
        </p:nvSpPr>
        <p:spPr>
          <a:xfrm rot="11446490">
            <a:off x="6205000" y="1731815"/>
            <a:ext cx="593284" cy="534133"/>
          </a:xfrm>
          <a:prstGeom prst="teardrop">
            <a:avLst>
              <a:gd name="adj" fmla="val 12322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dobe Clean Light"/>
            </a:endParaRPr>
          </a:p>
        </p:txBody>
      </p:sp>
      <p:sp>
        <p:nvSpPr>
          <p:cNvPr id="11" name="TextBox 10"/>
          <p:cNvSpPr txBox="1"/>
          <p:nvPr/>
        </p:nvSpPr>
        <p:spPr>
          <a:xfrm>
            <a:off x="6348555" y="1837298"/>
            <a:ext cx="306174" cy="323165"/>
          </a:xfrm>
          <a:prstGeom prst="rect">
            <a:avLst/>
          </a:prstGeom>
          <a:noFill/>
        </p:spPr>
        <p:txBody>
          <a:bodyPr wrap="none" lIns="0" tIns="0" rIns="0" bIns="0" rtlCol="0">
            <a:spAutoFit/>
          </a:bodyPr>
          <a:lstStyle/>
          <a:p>
            <a:pPr algn="ctr"/>
            <a:r>
              <a:rPr lang="en-US" sz="1200" b="1" dirty="0" smtClean="0">
                <a:latin typeface="Adobe Clean"/>
                <a:ea typeface="+mj-ea"/>
                <a:cs typeface="Adobe Clean"/>
              </a:rPr>
              <a:t>34%</a:t>
            </a:r>
            <a:endParaRPr lang="en-US" sz="1200" b="1" dirty="0">
              <a:latin typeface="Adobe Clean"/>
              <a:ea typeface="+mj-ea"/>
              <a:cs typeface="Adobe Clean"/>
            </a:endParaRPr>
          </a:p>
          <a:p>
            <a:pPr algn="ctr"/>
            <a:r>
              <a:rPr lang="en-US" sz="900" dirty="0" smtClean="0">
                <a:latin typeface="Adobe Clean Light"/>
              </a:rPr>
              <a:t>No</a:t>
            </a:r>
            <a:endParaRPr lang="en-US" sz="1050" dirty="0" smtClean="0">
              <a:latin typeface="Adobe Clean Light"/>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95936" y="2355842"/>
            <a:ext cx="1602077" cy="1007880"/>
          </a:xfrm>
          <a:prstGeom prst="rect">
            <a:avLst/>
          </a:prstGeom>
        </p:spPr>
      </p:pic>
    </p:spTree>
    <p:extLst>
      <p:ext uri="{BB962C8B-B14F-4D97-AF65-F5344CB8AC3E}">
        <p14:creationId xmlns:p14="http://schemas.microsoft.com/office/powerpoint/2010/main" val="34465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278204"/>
            <a:ext cx="8686800" cy="867930"/>
          </a:xfrm>
        </p:spPr>
        <p:txBody>
          <a:bodyPr/>
          <a:lstStyle/>
          <a:p>
            <a:pPr defTabSz="685800">
              <a:lnSpc>
                <a:spcPct val="90000"/>
              </a:lnSpc>
            </a:pPr>
            <a:r>
              <a:rPr lang="en-US" sz="2800" dirty="0" smtClean="0">
                <a:cs typeface="+mj-cs"/>
              </a:rPr>
              <a:t>Still, they realize the need for skill development – </a:t>
            </a:r>
            <a:r>
              <a:rPr lang="en-US" sz="2800" dirty="0">
                <a:cs typeface="+mj-cs"/>
              </a:rPr>
              <a:t>44% plan to learn from attending training seminars</a:t>
            </a:r>
          </a:p>
        </p:txBody>
      </p:sp>
      <p:sp>
        <p:nvSpPr>
          <p:cNvPr id="5" name="Rectangle 4"/>
          <p:cNvSpPr/>
          <p:nvPr/>
        </p:nvSpPr>
        <p:spPr>
          <a:xfrm>
            <a:off x="2185595" y="4825484"/>
            <a:ext cx="5501141" cy="184666"/>
          </a:xfrm>
          <a:prstGeom prst="rect">
            <a:avLst/>
          </a:prstGeom>
        </p:spPr>
        <p:txBody>
          <a:bodyPr wrap="square">
            <a:spAutoFit/>
          </a:bodyPr>
          <a:lstStyle/>
          <a:p>
            <a:pPr lvl="0"/>
            <a:r>
              <a:rPr lang="en-US" sz="600" dirty="0" smtClean="0">
                <a:latin typeface="Adobe Clean Light" panose="020B0303020404020204"/>
              </a:rPr>
              <a:t>Q35. </a:t>
            </a:r>
            <a:r>
              <a:rPr lang="en-US" sz="600" dirty="0">
                <a:latin typeface="Adobe Clean Light" panose="020B0303020404020204"/>
              </a:rPr>
              <a:t>How do you plan to </a:t>
            </a:r>
            <a:r>
              <a:rPr lang="en-US" sz="600" dirty="0" smtClean="0">
                <a:latin typeface="Adobe Clean Light" panose="020B0303020404020204"/>
              </a:rPr>
              <a:t>acquire </a:t>
            </a:r>
            <a:r>
              <a:rPr lang="en-US" sz="600" dirty="0">
                <a:latin typeface="Adobe Clean Light" panose="020B0303020404020204"/>
              </a:rPr>
              <a:t>the skills, tools, and resources needed to perform your job </a:t>
            </a:r>
            <a:r>
              <a:rPr lang="en-US" sz="600" dirty="0" smtClean="0">
                <a:latin typeface="Adobe Clean Light" panose="020B0303020404020204"/>
              </a:rPr>
              <a:t>successfully?  Select </a:t>
            </a:r>
            <a:r>
              <a:rPr lang="en-US" sz="600" dirty="0">
                <a:latin typeface="Adobe Clean Light" panose="020B0303020404020204"/>
              </a:rPr>
              <a:t>all that apply.</a:t>
            </a:r>
          </a:p>
        </p:txBody>
      </p:sp>
      <p:graphicFrame>
        <p:nvGraphicFramePr>
          <p:cNvPr id="6" name="Chart 5"/>
          <p:cNvGraphicFramePr/>
          <p:nvPr>
            <p:extLst>
              <p:ext uri="{D42A27DB-BD31-4B8C-83A1-F6EECF244321}">
                <p14:modId xmlns:p14="http://schemas.microsoft.com/office/powerpoint/2010/main" val="1939156422"/>
              </p:ext>
            </p:extLst>
          </p:nvPr>
        </p:nvGraphicFramePr>
        <p:xfrm>
          <a:off x="773256" y="1479963"/>
          <a:ext cx="7578437" cy="31178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73256" y="1326075"/>
            <a:ext cx="7380525" cy="153888"/>
          </a:xfrm>
          <a:prstGeom prst="rect">
            <a:avLst/>
          </a:prstGeom>
          <a:noFill/>
        </p:spPr>
        <p:txBody>
          <a:bodyPr wrap="square" lIns="0" tIns="0" rIns="0" bIns="0" rtlCol="0">
            <a:spAutoFit/>
          </a:bodyPr>
          <a:lstStyle/>
          <a:p>
            <a:pPr algn="ctr"/>
            <a:r>
              <a:rPr lang="en-US" sz="1000" b="1" dirty="0" smtClean="0">
                <a:latin typeface="Adobe Clean Light"/>
              </a:rPr>
              <a:t>Skills Training </a:t>
            </a:r>
          </a:p>
        </p:txBody>
      </p:sp>
    </p:spTree>
    <p:extLst>
      <p:ext uri="{BB962C8B-B14F-4D97-AF65-F5344CB8AC3E}">
        <p14:creationId xmlns:p14="http://schemas.microsoft.com/office/powerpoint/2010/main" val="370030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4" y="101233"/>
            <a:ext cx="8686800" cy="867930"/>
          </a:xfrm>
        </p:spPr>
        <p:txBody>
          <a:bodyPr/>
          <a:lstStyle/>
          <a:p>
            <a:pPr defTabSz="685800">
              <a:lnSpc>
                <a:spcPct val="90000"/>
              </a:lnSpc>
            </a:pPr>
            <a:r>
              <a:rPr lang="en-US" sz="2800" dirty="0">
                <a:cs typeface="+mj-cs"/>
              </a:rPr>
              <a:t>Communication across channels and with customers rise to the top as key for effectiveness</a:t>
            </a:r>
          </a:p>
        </p:txBody>
      </p:sp>
      <p:sp>
        <p:nvSpPr>
          <p:cNvPr id="5" name="Rectangle 4"/>
          <p:cNvSpPr/>
          <p:nvPr/>
        </p:nvSpPr>
        <p:spPr>
          <a:xfrm>
            <a:off x="2185595" y="4825484"/>
            <a:ext cx="6501205" cy="184666"/>
          </a:xfrm>
          <a:prstGeom prst="rect">
            <a:avLst/>
          </a:prstGeom>
        </p:spPr>
        <p:txBody>
          <a:bodyPr wrap="square">
            <a:spAutoFit/>
          </a:bodyPr>
          <a:lstStyle/>
          <a:p>
            <a:pPr lvl="0"/>
            <a:r>
              <a:rPr lang="en-US" sz="600" dirty="0" smtClean="0">
                <a:latin typeface="Adobe Clean Light" panose="020B0303020404020204"/>
              </a:rPr>
              <a:t>QT28. </a:t>
            </a:r>
            <a:r>
              <a:rPr lang="en-US" sz="600" dirty="0">
                <a:latin typeface="Adobe Clean Light" panose="020B0303020404020204"/>
              </a:rPr>
              <a:t>Which specific behavior do you think will make the biggest difference in determining marketing effectiveness for your company 12 months from now? (Please select one only)</a:t>
            </a:r>
          </a:p>
        </p:txBody>
      </p:sp>
      <p:graphicFrame>
        <p:nvGraphicFramePr>
          <p:cNvPr id="6" name="Chart 5"/>
          <p:cNvGraphicFramePr/>
          <p:nvPr>
            <p:extLst>
              <p:ext uri="{D42A27DB-BD31-4B8C-83A1-F6EECF244321}">
                <p14:modId xmlns:p14="http://schemas.microsoft.com/office/powerpoint/2010/main" val="1246561658"/>
              </p:ext>
            </p:extLst>
          </p:nvPr>
        </p:nvGraphicFramePr>
        <p:xfrm>
          <a:off x="773256" y="1479963"/>
          <a:ext cx="7578437" cy="31178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73256" y="1326075"/>
            <a:ext cx="7380525" cy="153888"/>
          </a:xfrm>
          <a:prstGeom prst="rect">
            <a:avLst/>
          </a:prstGeom>
          <a:noFill/>
        </p:spPr>
        <p:txBody>
          <a:bodyPr wrap="square" lIns="0" tIns="0" rIns="0" bIns="0" rtlCol="0">
            <a:spAutoFit/>
          </a:bodyPr>
          <a:lstStyle/>
          <a:p>
            <a:pPr algn="ctr"/>
            <a:r>
              <a:rPr lang="en-US" sz="1000" b="1" dirty="0" smtClean="0">
                <a:latin typeface="Adobe Clean Light"/>
              </a:rPr>
              <a:t>Future Determinants of Marketing Effectiveness</a:t>
            </a:r>
          </a:p>
        </p:txBody>
      </p:sp>
    </p:spTree>
    <p:extLst>
      <p:ext uri="{BB962C8B-B14F-4D97-AF65-F5344CB8AC3E}">
        <p14:creationId xmlns:p14="http://schemas.microsoft.com/office/powerpoint/2010/main" val="314786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9415"/>
            <a:ext cx="8686800" cy="867930"/>
          </a:xfrm>
        </p:spPr>
        <p:txBody>
          <a:bodyPr/>
          <a:lstStyle/>
          <a:p>
            <a:pPr defTabSz="685800">
              <a:lnSpc>
                <a:spcPct val="90000"/>
              </a:lnSpc>
            </a:pPr>
            <a:r>
              <a:rPr lang="en-US" sz="2800" dirty="0">
                <a:cs typeface="+mj-cs"/>
              </a:rPr>
              <a:t>Almost 2 in 5 believe that partnerships with sales are critical in making digital marketing </a:t>
            </a:r>
            <a:r>
              <a:rPr lang="en-US" sz="2800" dirty="0" smtClean="0">
                <a:cs typeface="+mj-cs"/>
              </a:rPr>
              <a:t>work…</a:t>
            </a:r>
            <a:endParaRPr lang="en-US" sz="2800" dirty="0">
              <a:cs typeface="+mj-cs"/>
            </a:endParaRPr>
          </a:p>
        </p:txBody>
      </p:sp>
      <p:graphicFrame>
        <p:nvGraphicFramePr>
          <p:cNvPr id="5" name="Chart 4"/>
          <p:cNvGraphicFramePr/>
          <p:nvPr>
            <p:extLst>
              <p:ext uri="{D42A27DB-BD31-4B8C-83A1-F6EECF244321}">
                <p14:modId xmlns:p14="http://schemas.microsoft.com/office/powerpoint/2010/main" val="2651019789"/>
              </p:ext>
            </p:extLst>
          </p:nvPr>
        </p:nvGraphicFramePr>
        <p:xfrm>
          <a:off x="650240" y="1351280"/>
          <a:ext cx="8036560" cy="33921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0240" y="1351280"/>
            <a:ext cx="7380525" cy="153888"/>
          </a:xfrm>
          <a:prstGeom prst="rect">
            <a:avLst/>
          </a:prstGeom>
          <a:noFill/>
        </p:spPr>
        <p:txBody>
          <a:bodyPr wrap="square" lIns="0" tIns="0" rIns="0" bIns="0" rtlCol="0">
            <a:spAutoFit/>
          </a:bodyPr>
          <a:lstStyle/>
          <a:p>
            <a:pPr algn="ctr"/>
            <a:r>
              <a:rPr lang="en-US" sz="1000" b="1" dirty="0" smtClean="0">
                <a:latin typeface="Adobe Clean Light"/>
              </a:rPr>
              <a:t>Most Critical Partners in Digital Marketing</a:t>
            </a:r>
          </a:p>
        </p:txBody>
      </p:sp>
      <p:sp>
        <p:nvSpPr>
          <p:cNvPr id="7" name="Rectangle 6"/>
          <p:cNvSpPr/>
          <p:nvPr/>
        </p:nvSpPr>
        <p:spPr>
          <a:xfrm>
            <a:off x="2185595" y="4825484"/>
            <a:ext cx="5501141" cy="184666"/>
          </a:xfrm>
          <a:prstGeom prst="rect">
            <a:avLst/>
          </a:prstGeom>
        </p:spPr>
        <p:txBody>
          <a:bodyPr wrap="square">
            <a:spAutoFit/>
          </a:bodyPr>
          <a:lstStyle/>
          <a:p>
            <a:pPr lvl="0"/>
            <a:r>
              <a:rPr lang="en-US" sz="600" dirty="0" smtClean="0">
                <a:latin typeface="Adobe Clean Light" panose="020B0303020404020204"/>
              </a:rPr>
              <a:t>Q37. </a:t>
            </a:r>
            <a:r>
              <a:rPr lang="en-US" sz="600" dirty="0">
                <a:latin typeface="Adobe Clean Light" panose="020B0303020404020204"/>
              </a:rPr>
              <a:t>Which is the most critical business partner or business function you need to work with to make sure your digital marketing works?  (Select one</a:t>
            </a:r>
            <a:r>
              <a:rPr lang="en-US" sz="600" dirty="0" smtClean="0">
                <a:latin typeface="Adobe Clean Light" panose="020B0303020404020204"/>
              </a:rPr>
              <a:t>)</a:t>
            </a:r>
            <a:endParaRPr lang="en-US" sz="600" dirty="0">
              <a:latin typeface="Adobe Clean Light" panose="020B0303020404020204"/>
            </a:endParaRPr>
          </a:p>
        </p:txBody>
      </p:sp>
    </p:spTree>
    <p:extLst>
      <p:ext uri="{BB962C8B-B14F-4D97-AF65-F5344CB8AC3E}">
        <p14:creationId xmlns:p14="http://schemas.microsoft.com/office/powerpoint/2010/main" val="342703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48468" y="148617"/>
            <a:ext cx="8686800" cy="461665"/>
          </a:xfrm>
          <a:prstGeom prst="rect">
            <a:avLst/>
          </a:prstGeom>
        </p:spPr>
        <p:txBody>
          <a:bodyPr/>
          <a:lst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a:lstStyle>
          <a:p>
            <a:pPr algn="l"/>
            <a:r>
              <a:rPr lang="en-US" sz="2800" dirty="0" smtClean="0">
                <a:solidFill>
                  <a:srgbClr val="424242"/>
                </a:solidFill>
                <a:latin typeface="Adobe Clean"/>
                <a:cs typeface="Adobe Clean"/>
              </a:rPr>
              <a:t>KEY </a:t>
            </a:r>
            <a:r>
              <a:rPr lang="en-US" sz="2800" dirty="0">
                <a:solidFill>
                  <a:srgbClr val="424242"/>
                </a:solidFill>
                <a:latin typeface="Adobe Clean"/>
                <a:cs typeface="Adobe Clean"/>
              </a:rPr>
              <a:t>FINDINGS</a:t>
            </a:r>
            <a:endParaRPr lang="en-US" sz="1950" dirty="0">
              <a:solidFill>
                <a:srgbClr val="424242"/>
              </a:solidFill>
              <a:latin typeface="Adobe Clean"/>
              <a:cs typeface="Adobe Clean"/>
            </a:endParaRPr>
          </a:p>
        </p:txBody>
      </p:sp>
      <p:sp>
        <p:nvSpPr>
          <p:cNvPr id="5" name="Rectangle 4"/>
          <p:cNvSpPr/>
          <p:nvPr/>
        </p:nvSpPr>
        <p:spPr>
          <a:xfrm>
            <a:off x="395536" y="655341"/>
            <a:ext cx="8044070" cy="3701013"/>
          </a:xfrm>
          <a:prstGeom prst="rect">
            <a:avLst/>
          </a:prstGeom>
        </p:spPr>
        <p:txBody>
          <a:bodyPr wrap="square">
            <a:spAutoFit/>
          </a:bodyPr>
          <a:lstStyle/>
          <a:p>
            <a:pPr marL="0" lvl="1" defTabSz="457154"/>
            <a:r>
              <a:rPr lang="en-US" dirty="0" smtClean="0">
                <a:solidFill>
                  <a:schemeClr val="tx2">
                    <a:lumMod val="75000"/>
                  </a:schemeClr>
                </a:solidFill>
                <a:latin typeface="Adobe Clean Light"/>
                <a:cs typeface="Adobe Clean Light"/>
              </a:rPr>
              <a:t>Marketers see their industry transforming at a rapid pace – the face of marketing is changing </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Roughly 5 in 6 marketers (86%) feel the pace of change is accelerating</a:t>
            </a:r>
            <a:r>
              <a:rPr lang="en-US" sz="1000" baseline="30000" dirty="0" smtClean="0">
                <a:solidFill>
                  <a:srgbClr val="595959"/>
                </a:solidFill>
                <a:latin typeface="Adobe Clean Light"/>
                <a:cs typeface="Adobe Clean Light"/>
              </a:rPr>
              <a:t>1</a:t>
            </a:r>
            <a:r>
              <a:rPr lang="en-US" sz="1000" dirty="0" smtClean="0">
                <a:solidFill>
                  <a:schemeClr val="tx1">
                    <a:lumMod val="75000"/>
                    <a:lumOff val="25000"/>
                  </a:schemeClr>
                </a:solidFill>
                <a:latin typeface="Adobe Clean Light"/>
                <a:cs typeface="Adobe Clean Light"/>
              </a:rPr>
              <a:t> and over </a:t>
            </a:r>
            <a:r>
              <a:rPr lang="en-US" sz="1000" dirty="0" smtClean="0">
                <a:solidFill>
                  <a:schemeClr val="tx1">
                    <a:lumMod val="75000"/>
                    <a:lumOff val="25000"/>
                  </a:schemeClr>
                </a:solidFill>
                <a:latin typeface="Adobe Clean Light"/>
                <a:cs typeface="Adobe Clean"/>
              </a:rPr>
              <a:t>half (58%) believe marketing has changed more in the past year than in the previous 5 years </a:t>
            </a:r>
            <a:r>
              <a:rPr lang="en-US" sz="1000" baseline="30000" dirty="0" smtClean="0">
                <a:solidFill>
                  <a:srgbClr val="595959"/>
                </a:solidFill>
                <a:latin typeface="Adobe Clean Light"/>
                <a:cs typeface="Adobe Clean Light"/>
              </a:rPr>
              <a:t>2</a:t>
            </a:r>
            <a:r>
              <a:rPr lang="en-US" sz="1000" dirty="0" smtClean="0">
                <a:solidFill>
                  <a:schemeClr val="tx1">
                    <a:lumMod val="75000"/>
                    <a:lumOff val="25000"/>
                  </a:schemeClr>
                </a:solidFill>
                <a:latin typeface="Adobe Clean Light"/>
                <a:cs typeface="Adobe Clean"/>
              </a:rPr>
              <a:t>.</a:t>
            </a:r>
            <a:r>
              <a:rPr lang="en-US" sz="1000" dirty="0" smtClean="0">
                <a:solidFill>
                  <a:schemeClr val="tx1">
                    <a:lumMod val="75000"/>
                    <a:lumOff val="25000"/>
                  </a:schemeClr>
                </a:solidFill>
                <a:latin typeface="Adobe Clean Light"/>
                <a:cs typeface="Adobe Clean Light"/>
              </a:rPr>
              <a:t> </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a:rPr>
              <a:t>7 in 10 marketers believe marketing is entirely different today than when they started their marketing career and that digital tools and proliferation of channels are fundamentally changing the nature of marketing </a:t>
            </a:r>
            <a:r>
              <a:rPr lang="en-US" sz="1000" baseline="30000" dirty="0" smtClean="0">
                <a:solidFill>
                  <a:srgbClr val="595959"/>
                </a:solidFill>
                <a:latin typeface="Adobe Clean Light"/>
                <a:cs typeface="Adobe Clean"/>
              </a:rPr>
              <a:t>2</a:t>
            </a:r>
            <a:r>
              <a:rPr lang="en-US" sz="1000" dirty="0" smtClean="0">
                <a:solidFill>
                  <a:schemeClr val="tx1">
                    <a:lumMod val="75000"/>
                    <a:lumOff val="25000"/>
                  </a:schemeClr>
                </a:solidFill>
                <a:latin typeface="Adobe Clean Light"/>
                <a:cs typeface="Adobe Clean"/>
              </a:rPr>
              <a:t> .</a:t>
            </a:r>
          </a:p>
          <a:p>
            <a:pPr marL="57145" lvl="1" defTabSz="457154">
              <a:spcBef>
                <a:spcPts val="600"/>
              </a:spcBef>
            </a:pPr>
            <a:endParaRPr lang="en-US" sz="1000" dirty="0" smtClean="0">
              <a:solidFill>
                <a:schemeClr val="tx1">
                  <a:lumMod val="75000"/>
                  <a:lumOff val="25000"/>
                </a:schemeClr>
              </a:solidFill>
              <a:latin typeface="Adobe Clean Light"/>
              <a:cs typeface="Adobe Clean"/>
            </a:endParaRPr>
          </a:p>
          <a:p>
            <a:pPr marL="0" lvl="1" defTabSz="457154"/>
            <a:r>
              <a:rPr lang="en-US" dirty="0" smtClean="0">
                <a:solidFill>
                  <a:schemeClr val="tx2">
                    <a:lumMod val="75000"/>
                  </a:schemeClr>
                </a:solidFill>
                <a:latin typeface="Adobe Clean Light"/>
                <a:cs typeface="Adobe Clean Light"/>
              </a:rPr>
              <a:t>The reaction to these changes is overwhelmingly positive </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Seventy-two percent agree they are at the start of a golden age of marketing and most see this is an opportunity rather than a threat</a:t>
            </a:r>
            <a:r>
              <a:rPr lang="en-US" sz="1000" baseline="30000" dirty="0" smtClean="0">
                <a:solidFill>
                  <a:srgbClr val="595959"/>
                </a:solidFill>
                <a:latin typeface="Adobe Clean Light"/>
                <a:cs typeface="Adobe Clean Light"/>
              </a:rPr>
              <a:t>3</a:t>
            </a:r>
            <a:r>
              <a:rPr lang="en-US" sz="1000" dirty="0" smtClean="0">
                <a:solidFill>
                  <a:schemeClr val="tx1">
                    <a:lumMod val="75000"/>
                    <a:lumOff val="25000"/>
                  </a:schemeClr>
                </a:solidFill>
                <a:latin typeface="Adobe Clean Light"/>
                <a:cs typeface="Adobe Clean Light"/>
              </a:rPr>
              <a:t> (87%).</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Marketers describe feeling challenged (56%) and optimistic (55%) </a:t>
            </a:r>
            <a:r>
              <a:rPr lang="en-US" sz="1000" baseline="30000" dirty="0" smtClean="0">
                <a:solidFill>
                  <a:srgbClr val="595959"/>
                </a:solidFill>
                <a:latin typeface="Adobe Clean Light"/>
                <a:cs typeface="Adobe Clean"/>
              </a:rPr>
              <a:t>4.</a:t>
            </a:r>
          </a:p>
          <a:p>
            <a:pPr marL="57145" lvl="1" defTabSz="457154">
              <a:spcBef>
                <a:spcPts val="600"/>
              </a:spcBef>
            </a:pPr>
            <a:endParaRPr lang="en-US" sz="1000" dirty="0" smtClean="0">
              <a:solidFill>
                <a:schemeClr val="tx1">
                  <a:lumMod val="75000"/>
                  <a:lumOff val="25000"/>
                </a:schemeClr>
              </a:solidFill>
              <a:latin typeface="Adobe Clean Light"/>
              <a:cs typeface="Adobe Clean Light"/>
            </a:endParaRPr>
          </a:p>
          <a:p>
            <a:pPr marL="57145" lvl="1" defTabSz="457154">
              <a:spcBef>
                <a:spcPts val="300"/>
              </a:spcBef>
            </a:pPr>
            <a:r>
              <a:rPr lang="en-US" dirty="0" smtClean="0">
                <a:solidFill>
                  <a:schemeClr val="tx2">
                    <a:lumMod val="75000"/>
                  </a:schemeClr>
                </a:solidFill>
                <a:latin typeface="Adobe Clean Light"/>
                <a:cs typeface="Adobe Clean Light"/>
              </a:rPr>
              <a:t>Marketing’s business influence and impact is seen as increasing</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Seventy-three percent believe the marketing function has increased in influence in the past 5 years</a:t>
            </a:r>
            <a:r>
              <a:rPr lang="en-US" sz="1000" baseline="30000" dirty="0" smtClean="0">
                <a:solidFill>
                  <a:srgbClr val="595959"/>
                </a:solidFill>
                <a:latin typeface="Adobe Clean Light"/>
                <a:cs typeface="Adobe Clean"/>
              </a:rPr>
              <a:t> 5</a:t>
            </a:r>
            <a:r>
              <a:rPr lang="en-US" sz="1000" dirty="0" smtClean="0">
                <a:solidFill>
                  <a:schemeClr val="tx1">
                    <a:lumMod val="75000"/>
                    <a:lumOff val="25000"/>
                  </a:schemeClr>
                </a:solidFill>
                <a:latin typeface="Adobe Clean Light"/>
                <a:cs typeface="Adobe Clean Light"/>
              </a:rPr>
              <a:t> and marketing is seen to strongly influence overall business strategy (65%) </a:t>
            </a:r>
            <a:r>
              <a:rPr lang="en-US" sz="1000" baseline="30000" dirty="0" smtClean="0">
                <a:solidFill>
                  <a:srgbClr val="595959"/>
                </a:solidFill>
                <a:latin typeface="Adobe Clean Light"/>
                <a:cs typeface="Adobe Clean Light"/>
              </a:rPr>
              <a:t>6</a:t>
            </a:r>
            <a:r>
              <a:rPr lang="en-US" sz="1000" dirty="0">
                <a:solidFill>
                  <a:schemeClr val="tx1">
                    <a:lumMod val="75000"/>
                    <a:lumOff val="25000"/>
                  </a:schemeClr>
                </a:solidFill>
                <a:latin typeface="Adobe Clean Light"/>
                <a:cs typeface="Adobe Clean Light"/>
              </a:rPr>
              <a:t>.</a:t>
            </a:r>
            <a:endParaRPr lang="en-US" sz="1000" dirty="0" smtClean="0">
              <a:solidFill>
                <a:schemeClr val="tx1">
                  <a:lumMod val="75000"/>
                  <a:lumOff val="25000"/>
                </a:schemeClr>
              </a:solidFill>
              <a:latin typeface="Adobe Clean Light"/>
              <a:cs typeface="Adobe Clean Light"/>
            </a:endParaRP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Sixty-nine percent agree that marketing is increasingly responsible for revenue contribution</a:t>
            </a:r>
            <a:r>
              <a:rPr lang="en-US" sz="1000" baseline="30000" dirty="0" smtClean="0">
                <a:solidFill>
                  <a:srgbClr val="595959"/>
                </a:solidFill>
                <a:latin typeface="Adobe Clean Light"/>
                <a:cs typeface="Adobe Clean Light"/>
              </a:rPr>
              <a:t> 7</a:t>
            </a:r>
            <a:r>
              <a:rPr lang="en-US" sz="1000" dirty="0" smtClean="0">
                <a:solidFill>
                  <a:schemeClr val="tx1">
                    <a:lumMod val="75000"/>
                    <a:lumOff val="25000"/>
                  </a:schemeClr>
                </a:solidFill>
                <a:latin typeface="Adobe Clean Light"/>
                <a:cs typeface="Adobe Clean Light"/>
              </a:rPr>
              <a:t>. </a:t>
            </a:r>
            <a:endParaRPr lang="en-US" sz="1000" dirty="0">
              <a:solidFill>
                <a:schemeClr val="tx1">
                  <a:lumMod val="75000"/>
                  <a:lumOff val="25000"/>
                </a:schemeClr>
              </a:solidFill>
              <a:latin typeface="Adobe Clean Light"/>
              <a:cs typeface="Adobe Clean Light"/>
            </a:endParaRPr>
          </a:p>
        </p:txBody>
      </p:sp>
      <p:sp>
        <p:nvSpPr>
          <p:cNvPr id="4" name="TextBox 3"/>
          <p:cNvSpPr txBox="1"/>
          <p:nvPr/>
        </p:nvSpPr>
        <p:spPr>
          <a:xfrm>
            <a:off x="1835696" y="4876006"/>
            <a:ext cx="6048672" cy="184666"/>
          </a:xfrm>
          <a:prstGeom prst="rect">
            <a:avLst/>
          </a:prstGeom>
          <a:noFill/>
        </p:spPr>
        <p:txBody>
          <a:bodyPr wrap="square" rtlCol="0">
            <a:spAutoFit/>
          </a:bodyPr>
          <a:lstStyle/>
          <a:p>
            <a:r>
              <a:rPr lang="en-US" sz="600" dirty="0" smtClean="0">
                <a:latin typeface="Adobe Clean Light" panose="020B0303020404020204"/>
              </a:rPr>
              <a:t>Questions Referenced: 1 (Q18) 2 (Q16)  </a:t>
            </a:r>
            <a:r>
              <a:rPr lang="en-US" sz="600" dirty="0">
                <a:latin typeface="Adobe Clean Light" panose="020B0303020404020204"/>
              </a:rPr>
              <a:t>3</a:t>
            </a:r>
            <a:r>
              <a:rPr lang="en-US" sz="600" dirty="0" smtClean="0">
                <a:latin typeface="Adobe Clean Light" panose="020B0303020404020204"/>
              </a:rPr>
              <a:t> (Q19) 4 (Q20) </a:t>
            </a:r>
            <a:r>
              <a:rPr lang="en-US" sz="600" dirty="0">
                <a:latin typeface="Adobe Clean Light" panose="020B0303020404020204"/>
              </a:rPr>
              <a:t>5</a:t>
            </a:r>
            <a:r>
              <a:rPr lang="en-US" sz="600" dirty="0" smtClean="0">
                <a:latin typeface="Adobe Clean Light" panose="020B0303020404020204"/>
              </a:rPr>
              <a:t> (Q17) 6 (T1) </a:t>
            </a:r>
            <a:r>
              <a:rPr lang="en-US" sz="600" dirty="0">
                <a:latin typeface="Adobe Clean Light" panose="020B0303020404020204"/>
              </a:rPr>
              <a:t>7</a:t>
            </a:r>
            <a:r>
              <a:rPr lang="en-US" sz="600" dirty="0" smtClean="0">
                <a:latin typeface="Adobe Clean Light" panose="020B0303020404020204"/>
              </a:rPr>
              <a:t> (Q16)</a:t>
            </a:r>
            <a:endParaRPr lang="en-US" sz="600" dirty="0">
              <a:latin typeface="Adobe Clean Light" panose="020B0303020404020204"/>
            </a:endParaRPr>
          </a:p>
        </p:txBody>
      </p:sp>
    </p:spTree>
    <p:extLst>
      <p:ext uri="{BB962C8B-B14F-4D97-AF65-F5344CB8AC3E}">
        <p14:creationId xmlns:p14="http://schemas.microsoft.com/office/powerpoint/2010/main" val="170043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406"/>
            <a:ext cx="8686800" cy="781752"/>
          </a:xfrm>
        </p:spPr>
        <p:txBody>
          <a:bodyPr/>
          <a:lstStyle/>
          <a:p>
            <a:r>
              <a:rPr lang="en-US" sz="2800" dirty="0" smtClean="0">
                <a:cs typeface="+mj-cs"/>
              </a:rPr>
              <a:t>…And integration </a:t>
            </a:r>
            <a:r>
              <a:rPr lang="en-US" sz="2800" dirty="0">
                <a:cs typeface="+mj-cs"/>
              </a:rPr>
              <a:t>across business functions can be improved</a:t>
            </a:r>
          </a:p>
        </p:txBody>
      </p:sp>
      <p:sp>
        <p:nvSpPr>
          <p:cNvPr id="5" name="Rectangle 4"/>
          <p:cNvSpPr/>
          <p:nvPr/>
        </p:nvSpPr>
        <p:spPr>
          <a:xfrm>
            <a:off x="2185595" y="4832460"/>
            <a:ext cx="5501141" cy="184666"/>
          </a:xfrm>
          <a:prstGeom prst="rect">
            <a:avLst/>
          </a:prstGeom>
        </p:spPr>
        <p:txBody>
          <a:bodyPr wrap="square">
            <a:spAutoFit/>
          </a:bodyPr>
          <a:lstStyle/>
          <a:p>
            <a:r>
              <a:rPr lang="en-US" sz="600" dirty="0" smtClean="0">
                <a:latin typeface="Adobe Clean Light" panose="020B0303020404020204"/>
              </a:rPr>
              <a:t>Q38. </a:t>
            </a:r>
            <a:r>
              <a:rPr lang="en-US" sz="600" dirty="0">
                <a:latin typeface="Adobe Clean Light" panose="020B0303020404020204"/>
              </a:rPr>
              <a:t>How is your marketing department’s current working dynamic with each of the following business functions? </a:t>
            </a:r>
          </a:p>
        </p:txBody>
      </p:sp>
      <p:graphicFrame>
        <p:nvGraphicFramePr>
          <p:cNvPr id="9" name="Chart 8"/>
          <p:cNvGraphicFramePr/>
          <p:nvPr>
            <p:extLst>
              <p:ext uri="{D42A27DB-BD31-4B8C-83A1-F6EECF244321}">
                <p14:modId xmlns:p14="http://schemas.microsoft.com/office/powerpoint/2010/main" val="3461324824"/>
              </p:ext>
            </p:extLst>
          </p:nvPr>
        </p:nvGraphicFramePr>
        <p:xfrm>
          <a:off x="494853" y="1032734"/>
          <a:ext cx="8132780" cy="357101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82728" y="1252857"/>
            <a:ext cx="7380525" cy="153888"/>
          </a:xfrm>
          <a:prstGeom prst="rect">
            <a:avLst/>
          </a:prstGeom>
          <a:noFill/>
        </p:spPr>
        <p:txBody>
          <a:bodyPr wrap="square" lIns="0" tIns="0" rIns="0" bIns="0" rtlCol="0">
            <a:spAutoFit/>
          </a:bodyPr>
          <a:lstStyle/>
          <a:p>
            <a:pPr algn="ctr"/>
            <a:r>
              <a:rPr lang="en-US" sz="1000" b="1" dirty="0" smtClean="0">
                <a:latin typeface="Adobe Clean Light"/>
              </a:rPr>
              <a:t>Dynamic between Marketing and Other Departments</a:t>
            </a:r>
          </a:p>
        </p:txBody>
      </p:sp>
    </p:spTree>
    <p:extLst>
      <p:ext uri="{BB962C8B-B14F-4D97-AF65-F5344CB8AC3E}">
        <p14:creationId xmlns:p14="http://schemas.microsoft.com/office/powerpoint/2010/main" val="36513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C79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chemeClr val="accent3"/>
                </a:solidFill>
                <a:latin typeface="Adobe Clean"/>
              </a:rPr>
              <a:t>Regional highlights</a:t>
            </a:r>
            <a:endParaRPr lang="en-US" sz="2800" dirty="0">
              <a:solidFill>
                <a:schemeClr val="accent3"/>
              </a:solidFill>
              <a:latin typeface="Adobe Clean"/>
            </a:endParaRPr>
          </a:p>
        </p:txBody>
      </p:sp>
    </p:spTree>
    <p:extLst>
      <p:ext uri="{BB962C8B-B14F-4D97-AF65-F5344CB8AC3E}">
        <p14:creationId xmlns:p14="http://schemas.microsoft.com/office/powerpoint/2010/main" val="33408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54094" y="146915"/>
            <a:ext cx="8686800" cy="461665"/>
          </a:xfrm>
          <a:prstGeom prst="rect">
            <a:avLst/>
          </a:prstGeom>
        </p:spPr>
        <p:txBody>
          <a:bodyPr/>
          <a:lst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a:lstStyle>
          <a:p>
            <a:pPr algn="l"/>
            <a:r>
              <a:rPr lang="en-US" sz="2800" dirty="0" smtClean="0">
                <a:solidFill>
                  <a:srgbClr val="424242"/>
                </a:solidFill>
                <a:latin typeface="Adobe Clean"/>
                <a:cs typeface="Adobe Clean"/>
              </a:rPr>
              <a:t>REGIONAL HIGHLIGHTS</a:t>
            </a:r>
            <a:endParaRPr lang="en-US" sz="2100" dirty="0">
              <a:solidFill>
                <a:srgbClr val="424242"/>
              </a:solidFill>
              <a:latin typeface="Adobe Clean"/>
              <a:cs typeface="Adobe Clean"/>
            </a:endParaRPr>
          </a:p>
          <a:p>
            <a:pPr algn="l"/>
            <a:endParaRPr lang="en-US" sz="1950" dirty="0">
              <a:solidFill>
                <a:srgbClr val="424242"/>
              </a:solidFill>
              <a:latin typeface="Adobe Clean"/>
              <a:cs typeface="Adobe Clean"/>
            </a:endParaRPr>
          </a:p>
        </p:txBody>
      </p:sp>
      <p:sp>
        <p:nvSpPr>
          <p:cNvPr id="5" name="Rectangle 4"/>
          <p:cNvSpPr/>
          <p:nvPr/>
        </p:nvSpPr>
        <p:spPr>
          <a:xfrm>
            <a:off x="395536" y="893494"/>
            <a:ext cx="8044070" cy="3493264"/>
          </a:xfrm>
          <a:prstGeom prst="rect">
            <a:avLst/>
          </a:prstGeom>
        </p:spPr>
        <p:txBody>
          <a:bodyPr wrap="square">
            <a:spAutoFit/>
          </a:bodyPr>
          <a:lstStyle/>
          <a:p>
            <a:pPr marL="57145" lvl="1" defTabSz="457154">
              <a:spcBef>
                <a:spcPts val="600"/>
              </a:spcBef>
            </a:pPr>
            <a:r>
              <a:rPr lang="en-US" sz="1600" dirty="0" smtClean="0">
                <a:solidFill>
                  <a:schemeClr val="accent5"/>
                </a:solidFill>
                <a:latin typeface="Adobe Clean Light"/>
                <a:cs typeface="Adobe Clean"/>
              </a:rPr>
              <a:t>British marketers recognize that a fundamental change to marketing is needed (59%, FR 54%, DE 42%)</a:t>
            </a:r>
            <a:r>
              <a:rPr lang="en-US" sz="1600" baseline="30000" dirty="0">
                <a:solidFill>
                  <a:schemeClr val="accent5"/>
                </a:solidFill>
                <a:latin typeface="Adobe Clean Light"/>
                <a:cs typeface="Adobe Clean Light"/>
              </a:rPr>
              <a:t> </a:t>
            </a:r>
            <a:r>
              <a:rPr lang="en-US" sz="1600" baseline="30000" dirty="0" smtClean="0">
                <a:solidFill>
                  <a:schemeClr val="accent5"/>
                </a:solidFill>
                <a:latin typeface="Adobe Clean Light"/>
                <a:cs typeface="Adobe Clean Light"/>
              </a:rPr>
              <a:t>1</a:t>
            </a:r>
            <a:r>
              <a:rPr lang="en-US" sz="1600" dirty="0">
                <a:solidFill>
                  <a:schemeClr val="accent5"/>
                </a:solidFill>
                <a:latin typeface="Adobe Clean Light"/>
                <a:cs typeface="Adobe Clean Light"/>
              </a:rPr>
              <a:t> </a:t>
            </a:r>
            <a:r>
              <a:rPr lang="en-US" sz="1600" dirty="0" smtClean="0">
                <a:solidFill>
                  <a:schemeClr val="accent5"/>
                </a:solidFill>
                <a:latin typeface="Adobe Clean Light"/>
                <a:cs typeface="Adobe Clean Light"/>
              </a:rPr>
              <a:t>but t</a:t>
            </a:r>
            <a:r>
              <a:rPr lang="en-US" sz="1600" dirty="0" smtClean="0">
                <a:solidFill>
                  <a:schemeClr val="accent5"/>
                </a:solidFill>
                <a:latin typeface="Adobe Clean Light"/>
                <a:cs typeface="Adobe Clean"/>
              </a:rPr>
              <a:t>echnological changes haven’t enticed them to abandon traditional marketing approaches </a:t>
            </a:r>
          </a:p>
          <a:p>
            <a:pPr marL="228595" lvl="1" indent="-171450" defTabSz="457154">
              <a:spcBef>
                <a:spcPts val="600"/>
              </a:spcBef>
              <a:buFont typeface="Arial" panose="020B0604020202020204" pitchFamily="34" charset="0"/>
              <a:buChar char="•"/>
            </a:pPr>
            <a:r>
              <a:rPr lang="en-US" sz="1000" dirty="0" smtClean="0">
                <a:solidFill>
                  <a:srgbClr val="595959"/>
                </a:solidFill>
                <a:latin typeface="Adobe Clean Light"/>
                <a:cs typeface="Adobe Clean Light"/>
              </a:rPr>
              <a:t>Delivering a consistent customer experience on a laptop/desktop computer is (93%)</a:t>
            </a:r>
            <a:r>
              <a:rPr lang="en-US" sz="1000" baseline="30000" dirty="0" smtClean="0">
                <a:solidFill>
                  <a:srgbClr val="595959"/>
                </a:solidFill>
                <a:latin typeface="Adobe Clean Light"/>
                <a:cs typeface="Adobe Clean Light"/>
              </a:rPr>
              <a:t> </a:t>
            </a:r>
            <a:r>
              <a:rPr lang="en-US" sz="1000" baseline="30000" dirty="0">
                <a:solidFill>
                  <a:srgbClr val="595959"/>
                </a:solidFill>
                <a:latin typeface="Adobe Clean Light"/>
                <a:cs typeface="Adobe Clean Light"/>
              </a:rPr>
              <a:t>2</a:t>
            </a:r>
            <a:r>
              <a:rPr lang="en-US" sz="1000" dirty="0" smtClean="0">
                <a:solidFill>
                  <a:srgbClr val="595959"/>
                </a:solidFill>
                <a:latin typeface="Adobe Clean Light"/>
                <a:cs typeface="Adobe Clean Light"/>
              </a:rPr>
              <a:t> and will</a:t>
            </a:r>
            <a:r>
              <a:rPr lang="en-US" sz="1000" baseline="30000" dirty="0">
                <a:solidFill>
                  <a:srgbClr val="595959"/>
                </a:solidFill>
                <a:latin typeface="Adobe Clean Light"/>
                <a:cs typeface="Adobe Clean Light"/>
              </a:rPr>
              <a:t> </a:t>
            </a:r>
            <a:r>
              <a:rPr lang="en-US" sz="1000" dirty="0" smtClean="0">
                <a:solidFill>
                  <a:srgbClr val="595959"/>
                </a:solidFill>
                <a:latin typeface="Adobe Clean Light"/>
                <a:cs typeface="Adobe Clean Light"/>
              </a:rPr>
              <a:t>continue (89%)</a:t>
            </a:r>
            <a:r>
              <a:rPr lang="en-US" sz="1000" baseline="30000" dirty="0" smtClean="0">
                <a:solidFill>
                  <a:srgbClr val="595959"/>
                </a:solidFill>
                <a:latin typeface="Adobe Clean Light"/>
                <a:cs typeface="Adobe Clean Light"/>
              </a:rPr>
              <a:t> </a:t>
            </a:r>
            <a:r>
              <a:rPr lang="en-US" sz="1000" baseline="30000" dirty="0">
                <a:solidFill>
                  <a:srgbClr val="595959"/>
                </a:solidFill>
                <a:latin typeface="Adobe Clean Light"/>
                <a:cs typeface="Adobe Clean Light"/>
              </a:rPr>
              <a:t>3</a:t>
            </a:r>
            <a:r>
              <a:rPr lang="en-US" sz="1000" dirty="0" smtClean="0">
                <a:solidFill>
                  <a:srgbClr val="595959"/>
                </a:solidFill>
                <a:latin typeface="Adobe Clean Light"/>
                <a:cs typeface="Adobe Clean Light"/>
              </a:rPr>
              <a:t> to be most important channel for delivery (FR 88%, DE 84%) (FR 84%, DE 81%)</a:t>
            </a:r>
          </a:p>
          <a:p>
            <a:pPr marL="228595" lvl="1" indent="-171450" defTabSz="457154">
              <a:spcBef>
                <a:spcPts val="600"/>
              </a:spcBef>
              <a:buFont typeface="Arial" panose="020B0604020202020204" pitchFamily="34" charset="0"/>
              <a:buChar char="•"/>
            </a:pPr>
            <a:r>
              <a:rPr lang="en-US" sz="1000" dirty="0" smtClean="0">
                <a:solidFill>
                  <a:srgbClr val="595959"/>
                </a:solidFill>
                <a:latin typeface="Adobe Clean Light"/>
                <a:cs typeface="Adobe Clean Light"/>
              </a:rPr>
              <a:t>British marketers are less likely to implement new technologies (UK 58%, FR 68%, DE 67%)</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4 </a:t>
            </a:r>
            <a:r>
              <a:rPr lang="en-US" sz="1000" dirty="0" smtClean="0">
                <a:solidFill>
                  <a:srgbClr val="595959"/>
                </a:solidFill>
                <a:latin typeface="Adobe Clean Light"/>
                <a:cs typeface="Adobe Clean Light"/>
              </a:rPr>
              <a:t>and are more likely trust </a:t>
            </a:r>
            <a:r>
              <a:rPr lang="en-US" sz="1000" dirty="0">
                <a:solidFill>
                  <a:srgbClr val="595959"/>
                </a:solidFill>
                <a:latin typeface="Adobe Clean Light"/>
                <a:cs typeface="Adobe Clean Light"/>
              </a:rPr>
              <a:t>their gut when making </a:t>
            </a:r>
            <a:r>
              <a:rPr lang="en-US" sz="1000" dirty="0" smtClean="0">
                <a:solidFill>
                  <a:srgbClr val="595959"/>
                </a:solidFill>
                <a:latin typeface="Adobe Clean Light"/>
                <a:cs typeface="Adobe Clean Light"/>
              </a:rPr>
              <a:t>decisions</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5</a:t>
            </a:r>
            <a:r>
              <a:rPr lang="en-US" sz="1000" dirty="0" smtClean="0">
                <a:solidFill>
                  <a:srgbClr val="595959"/>
                </a:solidFill>
                <a:latin typeface="Adobe Clean Light"/>
                <a:cs typeface="Adobe Clean Light"/>
              </a:rPr>
              <a:t> (UK 55</a:t>
            </a:r>
            <a:r>
              <a:rPr lang="en-US" sz="1000" dirty="0">
                <a:solidFill>
                  <a:srgbClr val="595959"/>
                </a:solidFill>
                <a:latin typeface="Adobe Clean Light"/>
                <a:cs typeface="Adobe Clean Light"/>
              </a:rPr>
              <a:t>% </a:t>
            </a:r>
            <a:r>
              <a:rPr lang="en-US" sz="1000" dirty="0" smtClean="0">
                <a:solidFill>
                  <a:srgbClr val="595959"/>
                </a:solidFill>
                <a:latin typeface="Adobe Clean Light"/>
                <a:cs typeface="Adobe Clean Light"/>
              </a:rPr>
              <a:t>,FR </a:t>
            </a:r>
            <a:r>
              <a:rPr lang="en-US" sz="1000" dirty="0">
                <a:solidFill>
                  <a:srgbClr val="595959"/>
                </a:solidFill>
                <a:latin typeface="Adobe Clean Light"/>
                <a:cs typeface="Adobe Clean Light"/>
              </a:rPr>
              <a:t>41</a:t>
            </a:r>
            <a:r>
              <a:rPr lang="en-US" sz="1000" dirty="0" smtClean="0">
                <a:solidFill>
                  <a:srgbClr val="595959"/>
                </a:solidFill>
                <a:latin typeface="Adobe Clean Light"/>
                <a:cs typeface="Adobe Clean Light"/>
              </a:rPr>
              <a:t>%, </a:t>
            </a:r>
            <a:r>
              <a:rPr lang="en-US" sz="1000" dirty="0">
                <a:solidFill>
                  <a:srgbClr val="595959"/>
                </a:solidFill>
                <a:latin typeface="Adobe Clean Light"/>
                <a:cs typeface="Adobe Clean Light"/>
              </a:rPr>
              <a:t>DE 38% </a:t>
            </a:r>
            <a:r>
              <a:rPr lang="en-US" sz="1000" dirty="0" smtClean="0">
                <a:solidFill>
                  <a:srgbClr val="595959"/>
                </a:solidFill>
                <a:latin typeface="Adobe Clean Light"/>
                <a:cs typeface="Adobe Clean Light"/>
              </a:rPr>
              <a:t>)</a:t>
            </a:r>
          </a:p>
          <a:p>
            <a:pPr marL="228595" lvl="1" indent="-171450" defTabSz="457154">
              <a:spcBef>
                <a:spcPts val="600"/>
              </a:spcBef>
              <a:buFont typeface="Arial" panose="020B0604020202020204" pitchFamily="34" charset="0"/>
              <a:buChar char="•"/>
            </a:pPr>
            <a:r>
              <a:rPr lang="en-US" sz="1000" dirty="0" smtClean="0">
                <a:solidFill>
                  <a:srgbClr val="595959"/>
                </a:solidFill>
                <a:latin typeface="Adobe Clean Light"/>
                <a:cs typeface="Adobe Clean Light"/>
              </a:rPr>
              <a:t>Lowest agreement: “Marketing </a:t>
            </a:r>
            <a:r>
              <a:rPr lang="en-US" sz="1000" dirty="0">
                <a:solidFill>
                  <a:srgbClr val="595959"/>
                </a:solidFill>
                <a:latin typeface="Adobe Clean Light"/>
                <a:cs typeface="Adobe Clean Light"/>
              </a:rPr>
              <a:t>functions </a:t>
            </a:r>
            <a:r>
              <a:rPr lang="en-US" sz="1000" dirty="0" smtClean="0">
                <a:solidFill>
                  <a:srgbClr val="595959"/>
                </a:solidFill>
                <a:latin typeface="Adobe Clean Light"/>
                <a:cs typeface="Adobe Clean Light"/>
              </a:rPr>
              <a:t>increasingly responsible for contribute to future revenue”  (UK 64</a:t>
            </a:r>
            <a:r>
              <a:rPr lang="en-US" sz="1000" dirty="0">
                <a:solidFill>
                  <a:srgbClr val="595959"/>
                </a:solidFill>
                <a:latin typeface="Adobe Clean Light"/>
                <a:cs typeface="Adobe Clean Light"/>
              </a:rPr>
              <a:t>% vs, FR 73%, DE 71</a:t>
            </a:r>
            <a:r>
              <a:rPr lang="en-US" sz="1000" dirty="0" smtClean="0">
                <a:solidFill>
                  <a:srgbClr val="595959"/>
                </a:solidFill>
                <a:latin typeface="Adobe Clean Light"/>
                <a:cs typeface="Adobe Clean Light"/>
              </a:rPr>
              <a:t>%)</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6</a:t>
            </a:r>
          </a:p>
          <a:p>
            <a:pPr marL="228595" lvl="1" indent="-171450" defTabSz="457154">
              <a:spcBef>
                <a:spcPts val="600"/>
              </a:spcBef>
              <a:buFont typeface="Arial" panose="020B0604020202020204" pitchFamily="34" charset="0"/>
              <a:buChar char="•"/>
            </a:pPr>
            <a:endParaRPr lang="en-US" sz="1000" dirty="0">
              <a:solidFill>
                <a:srgbClr val="595959"/>
              </a:solidFill>
              <a:latin typeface="Adobe Clean Light"/>
              <a:cs typeface="Adobe Clean Light"/>
            </a:endParaRPr>
          </a:p>
          <a:p>
            <a:pPr marL="57145" lvl="1" defTabSz="457154">
              <a:spcBef>
                <a:spcPts val="600"/>
              </a:spcBef>
            </a:pPr>
            <a:r>
              <a:rPr lang="en-US" sz="1600" dirty="0" smtClean="0">
                <a:solidFill>
                  <a:schemeClr val="accent5"/>
                </a:solidFill>
                <a:latin typeface="Adobe Clean Light"/>
                <a:cs typeface="Adobe Clean"/>
              </a:rPr>
              <a:t>German marketers are most conscious of change (66%, FR 56%, UK 53%)</a:t>
            </a:r>
            <a:r>
              <a:rPr lang="en-US" sz="1600" baseline="30000" dirty="0">
                <a:solidFill>
                  <a:schemeClr val="accent5"/>
                </a:solidFill>
                <a:latin typeface="Adobe Clean Light"/>
                <a:cs typeface="Adobe Clean Light"/>
              </a:rPr>
              <a:t> 6</a:t>
            </a:r>
            <a:r>
              <a:rPr lang="en-US" sz="1600" dirty="0" smtClean="0">
                <a:solidFill>
                  <a:schemeClr val="accent5"/>
                </a:solidFill>
                <a:latin typeface="Adobe Clean Light"/>
                <a:cs typeface="Adobe Clean"/>
              </a:rPr>
              <a:t>. They are more sensitive to privacy issues - personalized/immersive marketing is not the key to success</a:t>
            </a:r>
          </a:p>
          <a:p>
            <a:pPr marL="228595" lvl="1" indent="-171450" defTabSz="457154">
              <a:spcBef>
                <a:spcPts val="600"/>
              </a:spcBef>
              <a:buFont typeface="Arial" panose="020B0604020202020204" pitchFamily="34" charset="0"/>
              <a:buChar char="•"/>
            </a:pPr>
            <a:r>
              <a:rPr lang="en-US" sz="1000" dirty="0">
                <a:solidFill>
                  <a:srgbClr val="595959"/>
                </a:solidFill>
                <a:latin typeface="Adobe Clean Light"/>
                <a:cs typeface="Adobe Clean Light"/>
              </a:rPr>
              <a:t>Organizational change is key to success </a:t>
            </a:r>
            <a:r>
              <a:rPr lang="en-US" sz="1000" dirty="0" smtClean="0">
                <a:solidFill>
                  <a:srgbClr val="595959"/>
                </a:solidFill>
                <a:latin typeface="Adobe Clean Light"/>
                <a:cs typeface="Adobe Clean Light"/>
              </a:rPr>
              <a:t>(DE 59</a:t>
            </a:r>
            <a:r>
              <a:rPr lang="en-US" sz="1000" dirty="0">
                <a:solidFill>
                  <a:srgbClr val="595959"/>
                </a:solidFill>
                <a:latin typeface="Adobe Clean Light"/>
                <a:cs typeface="Adobe Clean Light"/>
              </a:rPr>
              <a:t>%, FR 52%, UK 49</a:t>
            </a:r>
            <a:r>
              <a:rPr lang="en-US" sz="1000" dirty="0" smtClean="0">
                <a:solidFill>
                  <a:srgbClr val="595959"/>
                </a:solidFill>
                <a:latin typeface="Adobe Clean Light"/>
                <a:cs typeface="Adobe Clean Light"/>
              </a:rPr>
              <a:t>%)</a:t>
            </a:r>
            <a:r>
              <a:rPr lang="en-US" sz="1000" baseline="30000" dirty="0">
                <a:solidFill>
                  <a:srgbClr val="595959"/>
                </a:solidFill>
                <a:latin typeface="Adobe Clean Light"/>
                <a:cs typeface="Adobe Clean Light"/>
              </a:rPr>
              <a:t> 1</a:t>
            </a:r>
            <a:endParaRPr lang="en-US" sz="1000" dirty="0" smtClean="0">
              <a:solidFill>
                <a:srgbClr val="595959"/>
              </a:solidFill>
              <a:latin typeface="Adobe Clean Light"/>
              <a:cs typeface="Adobe Clean Light"/>
            </a:endParaRPr>
          </a:p>
          <a:p>
            <a:pPr marL="228595" lvl="1" indent="-171450" defTabSz="457154">
              <a:spcBef>
                <a:spcPts val="600"/>
              </a:spcBef>
              <a:buFont typeface="Arial" panose="020B0604020202020204" pitchFamily="34" charset="0"/>
              <a:buChar char="•"/>
            </a:pPr>
            <a:r>
              <a:rPr lang="en-US" sz="1000" dirty="0" smtClean="0">
                <a:solidFill>
                  <a:srgbClr val="595959"/>
                </a:solidFill>
                <a:latin typeface="Adobe Clean Light"/>
                <a:cs typeface="Adobe Clean Light"/>
              </a:rPr>
              <a:t>Marketing is still seen as interruptive (34% [welcome], </a:t>
            </a:r>
            <a:r>
              <a:rPr lang="en-US" sz="1000" dirty="0">
                <a:solidFill>
                  <a:srgbClr val="595959"/>
                </a:solidFill>
                <a:latin typeface="Adobe Clean Light"/>
                <a:cs typeface="Adobe Clean Light"/>
              </a:rPr>
              <a:t>FR 43%, UK 40</a:t>
            </a:r>
            <a:r>
              <a:rPr lang="en-US" sz="1000" dirty="0" smtClean="0">
                <a:solidFill>
                  <a:srgbClr val="595959"/>
                </a:solidFill>
                <a:latin typeface="Adobe Clean Light"/>
                <a:cs typeface="Adobe Clean Light"/>
              </a:rPr>
              <a:t>%)</a:t>
            </a:r>
            <a:r>
              <a:rPr lang="en-US" sz="1000" baseline="30000" dirty="0" smtClean="0">
                <a:solidFill>
                  <a:srgbClr val="595959"/>
                </a:solidFill>
                <a:latin typeface="Adobe Clean Light"/>
                <a:cs typeface="Adobe Clean Light"/>
              </a:rPr>
              <a:t>6</a:t>
            </a:r>
            <a:r>
              <a:rPr lang="en-US" sz="1000" dirty="0" smtClean="0">
                <a:solidFill>
                  <a:srgbClr val="595959"/>
                </a:solidFill>
                <a:latin typeface="Adobe Clean Light"/>
                <a:cs typeface="Adobe Clean Light"/>
              </a:rPr>
              <a:t> and marketers are not embracing hyper </a:t>
            </a:r>
            <a:r>
              <a:rPr lang="en-US" sz="1000" dirty="0">
                <a:solidFill>
                  <a:srgbClr val="595959"/>
                </a:solidFill>
                <a:latin typeface="Adobe Clean Light"/>
                <a:cs typeface="Adobe Clean Light"/>
              </a:rPr>
              <a:t>personalization – </a:t>
            </a:r>
            <a:r>
              <a:rPr lang="en-US" sz="1000" dirty="0" smtClean="0">
                <a:solidFill>
                  <a:srgbClr val="595959"/>
                </a:solidFill>
                <a:latin typeface="Adobe Clean Light"/>
                <a:cs typeface="Adobe Clean Light"/>
              </a:rPr>
              <a:t>(52% [embrace] </a:t>
            </a:r>
            <a:r>
              <a:rPr lang="en-US" sz="1000" dirty="0">
                <a:solidFill>
                  <a:srgbClr val="595959"/>
                </a:solidFill>
                <a:latin typeface="Adobe Clean Light"/>
                <a:cs typeface="Adobe Clean Light"/>
              </a:rPr>
              <a:t>FR 69%, UK 60</a:t>
            </a:r>
            <a:r>
              <a:rPr lang="en-US" sz="1000" dirty="0" smtClean="0">
                <a:solidFill>
                  <a:srgbClr val="595959"/>
                </a:solidFill>
                <a:latin typeface="Adobe Clean Light"/>
                <a:cs typeface="Adobe Clean Light"/>
              </a:rPr>
              <a:t>%)</a:t>
            </a:r>
            <a:r>
              <a:rPr lang="en-US" sz="1000" baseline="30000" dirty="0" smtClean="0">
                <a:solidFill>
                  <a:srgbClr val="595959"/>
                </a:solidFill>
                <a:latin typeface="Adobe Clean Light"/>
                <a:cs typeface="Adobe Clean Light"/>
              </a:rPr>
              <a:t> 5</a:t>
            </a:r>
            <a:endParaRPr lang="en-US" sz="1000" dirty="0" smtClean="0">
              <a:solidFill>
                <a:srgbClr val="595959"/>
              </a:solidFill>
              <a:latin typeface="Adobe Clean Light"/>
              <a:cs typeface="Adobe Clean Light"/>
            </a:endParaRPr>
          </a:p>
        </p:txBody>
      </p:sp>
      <p:sp>
        <p:nvSpPr>
          <p:cNvPr id="4" name="TextBox 3"/>
          <p:cNvSpPr txBox="1"/>
          <p:nvPr/>
        </p:nvSpPr>
        <p:spPr>
          <a:xfrm>
            <a:off x="1835696" y="4876006"/>
            <a:ext cx="6048672" cy="184666"/>
          </a:xfrm>
          <a:prstGeom prst="rect">
            <a:avLst/>
          </a:prstGeom>
          <a:noFill/>
        </p:spPr>
        <p:txBody>
          <a:bodyPr wrap="square" rtlCol="0">
            <a:spAutoFit/>
          </a:bodyPr>
          <a:lstStyle/>
          <a:p>
            <a:r>
              <a:rPr lang="en-US" sz="600" dirty="0" smtClean="0">
                <a:latin typeface="Adobe Clean Light" panose="020B0303020404020204"/>
              </a:rPr>
              <a:t>Questions Referenced: 1 (Q27) 2 (Q28) 3(Q29) 4 (Q1) 5 (T12) 6 (Q16) 7 (T1) 8 (Q17)</a:t>
            </a:r>
            <a:endParaRPr lang="en-US" sz="600" dirty="0">
              <a:latin typeface="Adobe Clean Light" panose="020B0303020404020204"/>
            </a:endParaRPr>
          </a:p>
        </p:txBody>
      </p:sp>
    </p:spTree>
    <p:extLst>
      <p:ext uri="{BB962C8B-B14F-4D97-AF65-F5344CB8AC3E}">
        <p14:creationId xmlns:p14="http://schemas.microsoft.com/office/powerpoint/2010/main" val="251202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54094" y="146915"/>
            <a:ext cx="8686800" cy="461665"/>
          </a:xfrm>
          <a:prstGeom prst="rect">
            <a:avLst/>
          </a:prstGeom>
        </p:spPr>
        <p:txBody>
          <a:bodyPr/>
          <a:lst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a:lstStyle>
          <a:p>
            <a:pPr algn="l"/>
            <a:r>
              <a:rPr lang="en-US" sz="2800" dirty="0" smtClean="0">
                <a:solidFill>
                  <a:srgbClr val="424242"/>
                </a:solidFill>
                <a:latin typeface="Adobe Clean"/>
                <a:cs typeface="Adobe Clean"/>
              </a:rPr>
              <a:t>REGIONAL HIGHLIGHTS </a:t>
            </a:r>
            <a:r>
              <a:rPr lang="en-US" sz="2100" dirty="0">
                <a:solidFill>
                  <a:srgbClr val="424242"/>
                </a:solidFill>
                <a:latin typeface="Adobe Clean"/>
                <a:cs typeface="Adobe Clean"/>
              </a:rPr>
              <a:t>(2)</a:t>
            </a:r>
          </a:p>
          <a:p>
            <a:pPr algn="l"/>
            <a:endParaRPr lang="en-US" sz="1950" dirty="0">
              <a:solidFill>
                <a:srgbClr val="424242"/>
              </a:solidFill>
              <a:latin typeface="Adobe Clean"/>
              <a:cs typeface="Adobe Clean"/>
            </a:endParaRPr>
          </a:p>
        </p:txBody>
      </p:sp>
      <p:sp>
        <p:nvSpPr>
          <p:cNvPr id="5" name="Rectangle 4"/>
          <p:cNvSpPr/>
          <p:nvPr/>
        </p:nvSpPr>
        <p:spPr>
          <a:xfrm>
            <a:off x="395536" y="894368"/>
            <a:ext cx="8044070" cy="1677382"/>
          </a:xfrm>
          <a:prstGeom prst="rect">
            <a:avLst/>
          </a:prstGeom>
        </p:spPr>
        <p:txBody>
          <a:bodyPr wrap="square">
            <a:spAutoFit/>
          </a:bodyPr>
          <a:lstStyle/>
          <a:p>
            <a:pPr marL="57145" lvl="1" defTabSz="457154">
              <a:spcBef>
                <a:spcPts val="600"/>
              </a:spcBef>
            </a:pPr>
            <a:r>
              <a:rPr lang="en-US" sz="1600" dirty="0" smtClean="0">
                <a:solidFill>
                  <a:schemeClr val="accent5"/>
                </a:solidFill>
                <a:latin typeface="Adobe Clean Light"/>
                <a:cs typeface="Adobe Clean"/>
              </a:rPr>
              <a:t>French marketers are most bullish about the role of marketing across the organization; they are also most enthusiastic about technology and its impact on marketing</a:t>
            </a:r>
          </a:p>
          <a:p>
            <a:pPr marL="228595" lvl="1" indent="-171450" defTabSz="457154">
              <a:spcBef>
                <a:spcPts val="600"/>
              </a:spcBef>
              <a:buFont typeface="Arial" panose="020B0604020202020204" pitchFamily="34" charset="0"/>
              <a:buChar char="•"/>
            </a:pPr>
            <a:r>
              <a:rPr lang="en-US" sz="1000" dirty="0" smtClean="0">
                <a:solidFill>
                  <a:srgbClr val="595959"/>
                </a:solidFill>
                <a:latin typeface="Adobe Clean Light"/>
                <a:cs typeface="Adobe Clean Light"/>
              </a:rPr>
              <a:t>Increase in influence of marketing in the past five years </a:t>
            </a:r>
            <a:r>
              <a:rPr lang="en-US" sz="1000" dirty="0">
                <a:solidFill>
                  <a:srgbClr val="595959"/>
                </a:solidFill>
                <a:latin typeface="Adobe Clean Light"/>
                <a:cs typeface="Adobe Clean Light"/>
              </a:rPr>
              <a:t>(FR 79%, DE 71%,  UK 68%)</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7</a:t>
            </a:r>
            <a:r>
              <a:rPr lang="en-US" sz="1000" dirty="0" smtClean="0">
                <a:solidFill>
                  <a:srgbClr val="595959"/>
                </a:solidFill>
                <a:latin typeface="Adobe Clean Light"/>
                <a:cs typeface="Adobe Clean Light"/>
              </a:rPr>
              <a:t>  and influence on strategy is growing </a:t>
            </a:r>
            <a:r>
              <a:rPr lang="en-US" sz="1000" dirty="0">
                <a:solidFill>
                  <a:srgbClr val="595959"/>
                </a:solidFill>
                <a:latin typeface="Adobe Clean Light"/>
                <a:cs typeface="Adobe Clean Light"/>
              </a:rPr>
              <a:t>(FR 73%, DE 63%, UK 61%)</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8</a:t>
            </a:r>
            <a:endParaRPr lang="en-US" sz="1000" dirty="0" smtClean="0">
              <a:solidFill>
                <a:srgbClr val="595959"/>
              </a:solidFill>
              <a:latin typeface="Adobe Clean Light"/>
              <a:cs typeface="Adobe Clean Light"/>
            </a:endParaRPr>
          </a:p>
          <a:p>
            <a:pPr marL="228595" lvl="1" indent="-171450" defTabSz="457154">
              <a:spcBef>
                <a:spcPts val="600"/>
              </a:spcBef>
              <a:buFont typeface="Arial" panose="020B0604020202020204" pitchFamily="34" charset="0"/>
              <a:buChar char="•"/>
            </a:pPr>
            <a:r>
              <a:rPr lang="en-US" sz="1000" dirty="0" smtClean="0">
                <a:solidFill>
                  <a:srgbClr val="595959"/>
                </a:solidFill>
                <a:latin typeface="Adobe Clean Light"/>
                <a:cs typeface="Adobe Clean Light"/>
              </a:rPr>
              <a:t>New technology </a:t>
            </a:r>
            <a:r>
              <a:rPr lang="en-US" sz="1000" dirty="0">
                <a:solidFill>
                  <a:srgbClr val="595959"/>
                </a:solidFill>
                <a:latin typeface="Adobe Clean Light"/>
                <a:cs typeface="Adobe Clean Light"/>
              </a:rPr>
              <a:t>implementation is key to success (82% v DE 79%, UK 73</a:t>
            </a:r>
            <a:r>
              <a:rPr lang="en-US" sz="1000" dirty="0" smtClean="0">
                <a:solidFill>
                  <a:srgbClr val="595959"/>
                </a:solidFill>
                <a:latin typeface="Adobe Clean Light"/>
                <a:cs typeface="Adobe Clean Light"/>
              </a:rPr>
              <a:t>%)</a:t>
            </a:r>
            <a:r>
              <a:rPr lang="en-US" sz="1000" baseline="30000" dirty="0">
                <a:solidFill>
                  <a:srgbClr val="595959"/>
                </a:solidFill>
                <a:latin typeface="Adobe Clean Light"/>
                <a:cs typeface="Adobe Clean Light"/>
              </a:rPr>
              <a:t> 6</a:t>
            </a:r>
            <a:r>
              <a:rPr lang="en-US" sz="1000" dirty="0" smtClean="0">
                <a:solidFill>
                  <a:srgbClr val="595959"/>
                </a:solidFill>
                <a:latin typeface="Adobe Clean Light"/>
                <a:cs typeface="Adobe Clean Light"/>
              </a:rPr>
              <a:t> and it is critical for marketers to be skilled in mobile (FR 77% DE 69%, UK 63%)</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1</a:t>
            </a:r>
            <a:r>
              <a:rPr lang="en-US" sz="1000" dirty="0" smtClean="0">
                <a:solidFill>
                  <a:srgbClr val="595959"/>
                </a:solidFill>
                <a:latin typeface="Adobe Clean Light"/>
                <a:cs typeface="Adobe Clean Light"/>
              </a:rPr>
              <a:t> and deliver across wearables (FR 60%, DE 45%, UK54%)</a:t>
            </a:r>
            <a:r>
              <a:rPr lang="en-US" sz="1000" baseline="30000" dirty="0" smtClean="0">
                <a:solidFill>
                  <a:srgbClr val="595959"/>
                </a:solidFill>
                <a:latin typeface="Adobe Clean Light"/>
                <a:cs typeface="Adobe Clean Light"/>
              </a:rPr>
              <a:t>2</a:t>
            </a:r>
            <a:endParaRPr lang="en-US" sz="1000" dirty="0" smtClean="0">
              <a:solidFill>
                <a:srgbClr val="595959"/>
              </a:solidFill>
              <a:latin typeface="Adobe Clean Light"/>
              <a:cs typeface="Adobe Clean Light"/>
            </a:endParaRPr>
          </a:p>
          <a:p>
            <a:pPr marL="57145" lvl="1" defTabSz="457154">
              <a:spcBef>
                <a:spcPts val="600"/>
              </a:spcBef>
            </a:pPr>
            <a:endParaRPr lang="en-US" sz="1600" dirty="0">
              <a:solidFill>
                <a:srgbClr val="015F71"/>
              </a:solidFill>
              <a:latin typeface="Adobe Clean Light"/>
              <a:cs typeface="Adobe Clean"/>
            </a:endParaRPr>
          </a:p>
        </p:txBody>
      </p:sp>
      <p:sp>
        <p:nvSpPr>
          <p:cNvPr id="4" name="TextBox 3"/>
          <p:cNvSpPr txBox="1"/>
          <p:nvPr/>
        </p:nvSpPr>
        <p:spPr>
          <a:xfrm>
            <a:off x="1835696" y="4876006"/>
            <a:ext cx="6048672" cy="184666"/>
          </a:xfrm>
          <a:prstGeom prst="rect">
            <a:avLst/>
          </a:prstGeom>
          <a:noFill/>
        </p:spPr>
        <p:txBody>
          <a:bodyPr wrap="square" rtlCol="0">
            <a:spAutoFit/>
          </a:bodyPr>
          <a:lstStyle/>
          <a:p>
            <a:r>
              <a:rPr lang="en-US" sz="600" dirty="0" smtClean="0">
                <a:latin typeface="Adobe Clean Light" panose="020B0303020404020204"/>
              </a:rPr>
              <a:t>Questions Referenced: 1 (Q27) 2 (Q28) 3(Q29) 4 (Q1) 5 (T12) 6 (Q16) 7 (T1) 8 (Q17)</a:t>
            </a:r>
            <a:endParaRPr lang="en-US" sz="600" dirty="0">
              <a:latin typeface="Adobe Clean Light" panose="020B0303020404020204"/>
            </a:endParaRPr>
          </a:p>
        </p:txBody>
      </p:sp>
    </p:spTree>
    <p:extLst>
      <p:ext uri="{BB962C8B-B14F-4D97-AF65-F5344CB8AC3E}">
        <p14:creationId xmlns:p14="http://schemas.microsoft.com/office/powerpoint/2010/main" val="40387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333301386"/>
              </p:ext>
            </p:extLst>
          </p:nvPr>
        </p:nvGraphicFramePr>
        <p:xfrm>
          <a:off x="701281" y="1694647"/>
          <a:ext cx="1989662" cy="22722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0436" y="143587"/>
            <a:ext cx="8686800" cy="732636"/>
          </a:xfrm>
        </p:spPr>
        <p:txBody>
          <a:bodyPr/>
          <a:lstStyle/>
          <a:p>
            <a:r>
              <a:rPr lang="en-US" sz="2600" dirty="0">
                <a:cs typeface="+mj-cs"/>
              </a:rPr>
              <a:t>7 in 10 French marketers believe that marketing strongly influences business strategy </a:t>
            </a:r>
          </a:p>
        </p:txBody>
      </p:sp>
      <p:sp>
        <p:nvSpPr>
          <p:cNvPr id="5" name="Rectangle 4"/>
          <p:cNvSpPr/>
          <p:nvPr/>
        </p:nvSpPr>
        <p:spPr>
          <a:xfrm>
            <a:off x="2174800" y="4752955"/>
            <a:ext cx="5501141" cy="184666"/>
          </a:xfrm>
          <a:prstGeom prst="rect">
            <a:avLst/>
          </a:prstGeom>
        </p:spPr>
        <p:txBody>
          <a:bodyPr wrap="square">
            <a:spAutoFit/>
          </a:bodyPr>
          <a:lstStyle/>
          <a:p>
            <a:r>
              <a:rPr lang="en-US" sz="600" dirty="0" smtClean="0">
                <a:latin typeface="Adobe Clean Light" panose="020B0303020404020204"/>
              </a:rPr>
              <a:t>T1. </a:t>
            </a:r>
            <a:r>
              <a:rPr lang="en-US" sz="600" dirty="0"/>
              <a:t>How much does your marketing department influence your company’s overall business strategy? </a:t>
            </a:r>
            <a:r>
              <a:rPr lang="en-US" sz="600" dirty="0" smtClean="0"/>
              <a:t> </a:t>
            </a:r>
            <a:r>
              <a:rPr lang="en-US" sz="600" dirty="0"/>
              <a:t>(Please select one only</a:t>
            </a:r>
            <a:r>
              <a:rPr lang="en-US" sz="600" dirty="0" smtClean="0"/>
              <a:t>)</a:t>
            </a:r>
          </a:p>
        </p:txBody>
      </p:sp>
      <p:sp>
        <p:nvSpPr>
          <p:cNvPr id="13" name="TextBox 12"/>
          <p:cNvSpPr txBox="1"/>
          <p:nvPr/>
        </p:nvSpPr>
        <p:spPr>
          <a:xfrm>
            <a:off x="2521560" y="1203598"/>
            <a:ext cx="3850640" cy="153888"/>
          </a:xfrm>
          <a:prstGeom prst="rect">
            <a:avLst/>
          </a:prstGeom>
          <a:noFill/>
        </p:spPr>
        <p:txBody>
          <a:bodyPr wrap="square" lIns="0" tIns="0" rIns="0" bIns="0" rtlCol="0">
            <a:spAutoFit/>
          </a:bodyPr>
          <a:lstStyle/>
          <a:p>
            <a:pPr algn="ctr"/>
            <a:r>
              <a:rPr lang="en-US" sz="1000" b="1" dirty="0" smtClean="0">
                <a:latin typeface="Adobe Clean Light"/>
              </a:rPr>
              <a:t>Influence of Marketing on Business Strategy</a:t>
            </a:r>
          </a:p>
        </p:txBody>
      </p:sp>
      <p:sp>
        <p:nvSpPr>
          <p:cNvPr id="16" name="Teardrop 15"/>
          <p:cNvSpPr/>
          <p:nvPr/>
        </p:nvSpPr>
        <p:spPr>
          <a:xfrm rot="21000783">
            <a:off x="706895" y="3734993"/>
            <a:ext cx="814200" cy="814200"/>
          </a:xfrm>
          <a:prstGeom prst="teardrop">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7" name="TextBox 16"/>
          <p:cNvSpPr txBox="1"/>
          <p:nvPr/>
        </p:nvSpPr>
        <p:spPr>
          <a:xfrm>
            <a:off x="758082" y="3895871"/>
            <a:ext cx="711826" cy="492443"/>
          </a:xfrm>
          <a:prstGeom prst="rect">
            <a:avLst/>
          </a:prstGeom>
          <a:noFill/>
        </p:spPr>
        <p:txBody>
          <a:bodyPr wrap="square" lIns="0" tIns="0" rIns="0" bIns="0" rtlCol="0" anchor="ctr">
            <a:spAutoFit/>
          </a:bodyPr>
          <a:lstStyle/>
          <a:p>
            <a:pPr algn="ctr"/>
            <a:r>
              <a:rPr lang="en-US" sz="2200" b="1" dirty="0" smtClean="0">
                <a:solidFill>
                  <a:schemeClr val="bg1"/>
                </a:solidFill>
                <a:latin typeface="Adobe Clean"/>
                <a:ea typeface="+mj-ea"/>
                <a:cs typeface="Adobe Clean"/>
              </a:rPr>
              <a:t>61%</a:t>
            </a:r>
          </a:p>
          <a:p>
            <a:pPr algn="ctr"/>
            <a:r>
              <a:rPr lang="en-US" sz="1000" b="1" dirty="0" smtClean="0">
                <a:solidFill>
                  <a:schemeClr val="bg1"/>
                </a:solidFill>
                <a:latin typeface="Adobe Clean"/>
                <a:cs typeface="Adobe Clean"/>
              </a:rPr>
              <a:t>Strongly</a:t>
            </a:r>
            <a:endParaRPr lang="en-US" sz="1000" b="1" dirty="0">
              <a:solidFill>
                <a:schemeClr val="bg1"/>
              </a:solidFill>
              <a:latin typeface="Adobe Clean"/>
              <a:ea typeface="+mj-ea"/>
              <a:cs typeface="Adobe Clean"/>
            </a:endParaRPr>
          </a:p>
        </p:txBody>
      </p:sp>
      <p:sp>
        <p:nvSpPr>
          <p:cNvPr id="18" name="Teardrop 17"/>
          <p:cNvSpPr/>
          <p:nvPr/>
        </p:nvSpPr>
        <p:spPr>
          <a:xfrm rot="4474763">
            <a:off x="394569" y="1573266"/>
            <a:ext cx="685649" cy="723350"/>
          </a:xfrm>
          <a:prstGeom prst="teardrop">
            <a:avLst/>
          </a:prstGeom>
          <a:solidFill>
            <a:srgbClr val="B8E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19" name="TextBox 18"/>
          <p:cNvSpPr txBox="1"/>
          <p:nvPr/>
        </p:nvSpPr>
        <p:spPr>
          <a:xfrm>
            <a:off x="452058" y="1706189"/>
            <a:ext cx="570669" cy="384721"/>
          </a:xfrm>
          <a:prstGeom prst="rect">
            <a:avLst/>
          </a:prstGeom>
          <a:noFill/>
        </p:spPr>
        <p:txBody>
          <a:bodyPr wrap="none" lIns="0" tIns="0" rIns="0" bIns="0" rtlCol="0">
            <a:spAutoFit/>
          </a:bodyPr>
          <a:lstStyle/>
          <a:p>
            <a:pPr algn="ctr"/>
            <a:r>
              <a:rPr lang="en-US" sz="1600" b="1" dirty="0" smtClean="0">
                <a:solidFill>
                  <a:srgbClr val="595959"/>
                </a:solidFill>
                <a:latin typeface="Adobe Clean"/>
                <a:ea typeface="+mj-ea"/>
                <a:cs typeface="Adobe Clean"/>
              </a:rPr>
              <a:t>27%</a:t>
            </a:r>
            <a:endParaRPr lang="en-US" sz="1600" b="1" dirty="0">
              <a:solidFill>
                <a:srgbClr val="595959"/>
              </a:solidFill>
              <a:latin typeface="Adobe Clean"/>
              <a:ea typeface="+mj-ea"/>
              <a:cs typeface="Adobe Clean"/>
            </a:endParaRPr>
          </a:p>
          <a:p>
            <a:pPr algn="ctr"/>
            <a:r>
              <a:rPr lang="en-US" sz="900" dirty="0" smtClean="0">
                <a:latin typeface="Adobe Clean Light"/>
              </a:rPr>
              <a:t>Moderately</a:t>
            </a:r>
            <a:endParaRPr lang="en-US" sz="1050" dirty="0" smtClean="0">
              <a:latin typeface="Adobe Clean Light"/>
            </a:endParaRPr>
          </a:p>
        </p:txBody>
      </p:sp>
      <p:sp>
        <p:nvSpPr>
          <p:cNvPr id="20" name="Teardrop 19"/>
          <p:cNvSpPr/>
          <p:nvPr/>
        </p:nvSpPr>
        <p:spPr>
          <a:xfrm rot="11340000">
            <a:off x="2560866" y="2017291"/>
            <a:ext cx="537957" cy="470405"/>
          </a:xfrm>
          <a:prstGeom prst="teardrop">
            <a:avLst/>
          </a:prstGeom>
          <a:solidFill>
            <a:srgbClr val="E5EB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21" name="TextBox 20"/>
          <p:cNvSpPr txBox="1"/>
          <p:nvPr/>
        </p:nvSpPr>
        <p:spPr>
          <a:xfrm>
            <a:off x="2643895" y="2090910"/>
            <a:ext cx="371898" cy="323165"/>
          </a:xfrm>
          <a:prstGeom prst="rect">
            <a:avLst/>
          </a:prstGeom>
          <a:noFill/>
        </p:spPr>
        <p:txBody>
          <a:bodyPr wrap="none" lIns="0" tIns="0" rIns="0" bIns="0" rtlCol="0">
            <a:spAutoFit/>
          </a:bodyPr>
          <a:lstStyle/>
          <a:p>
            <a:pPr algn="ctr"/>
            <a:r>
              <a:rPr lang="en-US" sz="1200" b="1" dirty="0" smtClean="0">
                <a:solidFill>
                  <a:srgbClr val="595959"/>
                </a:solidFill>
                <a:latin typeface="Adobe Clean"/>
                <a:ea typeface="+mj-ea"/>
                <a:cs typeface="Adobe Clean"/>
              </a:rPr>
              <a:t>13%</a:t>
            </a:r>
            <a:endParaRPr lang="en-US" sz="1200" b="1" dirty="0">
              <a:solidFill>
                <a:srgbClr val="595959"/>
              </a:solidFill>
              <a:latin typeface="Adobe Clean"/>
              <a:ea typeface="+mj-ea"/>
              <a:cs typeface="Adobe Clean"/>
            </a:endParaRPr>
          </a:p>
          <a:p>
            <a:pPr algn="ctr"/>
            <a:r>
              <a:rPr lang="en-US" sz="900" dirty="0" smtClean="0">
                <a:latin typeface="Adobe Clean Light"/>
              </a:rPr>
              <a:t>Slightly</a:t>
            </a:r>
            <a:endParaRPr lang="en-US" sz="1050" dirty="0" smtClean="0">
              <a:latin typeface="Adobe Clean Light"/>
            </a:endParaRPr>
          </a:p>
        </p:txBody>
      </p:sp>
      <p:graphicFrame>
        <p:nvGraphicFramePr>
          <p:cNvPr id="26" name="Chart 25"/>
          <p:cNvGraphicFramePr/>
          <p:nvPr>
            <p:extLst>
              <p:ext uri="{D42A27DB-BD31-4B8C-83A1-F6EECF244321}">
                <p14:modId xmlns:p14="http://schemas.microsoft.com/office/powerpoint/2010/main" val="592780698"/>
              </p:ext>
            </p:extLst>
          </p:nvPr>
        </p:nvGraphicFramePr>
        <p:xfrm>
          <a:off x="3355894" y="1828897"/>
          <a:ext cx="2413161" cy="206697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1585528" y="1689476"/>
            <a:ext cx="307777" cy="184666"/>
          </a:xfrm>
          <a:prstGeom prst="rect">
            <a:avLst/>
          </a:prstGeom>
          <a:noFill/>
        </p:spPr>
        <p:txBody>
          <a:bodyPr wrap="none" lIns="0" tIns="0" rIns="0" bIns="0" rtlCol="0">
            <a:spAutoFit/>
          </a:bodyPr>
          <a:lstStyle/>
          <a:p>
            <a:r>
              <a:rPr lang="en-US" sz="1200" b="1" dirty="0" smtClean="0">
                <a:latin typeface="Adobe Clean Light" panose="020B0303020404020204"/>
              </a:rPr>
              <a:t>U.K.</a:t>
            </a:r>
          </a:p>
        </p:txBody>
      </p:sp>
      <p:sp>
        <p:nvSpPr>
          <p:cNvPr id="28" name="TextBox 27"/>
          <p:cNvSpPr txBox="1"/>
          <p:nvPr/>
        </p:nvSpPr>
        <p:spPr>
          <a:xfrm>
            <a:off x="4418111" y="1694647"/>
            <a:ext cx="213200" cy="184666"/>
          </a:xfrm>
          <a:prstGeom prst="rect">
            <a:avLst/>
          </a:prstGeom>
          <a:noFill/>
        </p:spPr>
        <p:txBody>
          <a:bodyPr wrap="none" lIns="0" tIns="0" rIns="0" bIns="0" rtlCol="0">
            <a:spAutoFit/>
          </a:bodyPr>
          <a:lstStyle/>
          <a:p>
            <a:r>
              <a:rPr lang="en-US" sz="1200" b="1" dirty="0" smtClean="0">
                <a:latin typeface="Adobe Clean Light" panose="020B0303020404020204"/>
              </a:rPr>
              <a:t>DE</a:t>
            </a:r>
          </a:p>
        </p:txBody>
      </p:sp>
      <p:sp>
        <p:nvSpPr>
          <p:cNvPr id="29" name="Teardrop 28"/>
          <p:cNvSpPr/>
          <p:nvPr/>
        </p:nvSpPr>
        <p:spPr>
          <a:xfrm rot="21000783">
            <a:off x="3216113" y="3661560"/>
            <a:ext cx="814200" cy="814200"/>
          </a:xfrm>
          <a:prstGeom prst="teardrop">
            <a:avLst/>
          </a:prstGeom>
          <a:solidFill>
            <a:srgbClr val="FFB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30" name="TextBox 29"/>
          <p:cNvSpPr txBox="1"/>
          <p:nvPr/>
        </p:nvSpPr>
        <p:spPr>
          <a:xfrm>
            <a:off x="3267300" y="3822438"/>
            <a:ext cx="711826" cy="492443"/>
          </a:xfrm>
          <a:prstGeom prst="rect">
            <a:avLst/>
          </a:prstGeom>
          <a:noFill/>
        </p:spPr>
        <p:txBody>
          <a:bodyPr wrap="square" lIns="0" tIns="0" rIns="0" bIns="0" rtlCol="0" anchor="ctr">
            <a:spAutoFit/>
          </a:bodyPr>
          <a:lstStyle/>
          <a:p>
            <a:pPr algn="ctr"/>
            <a:r>
              <a:rPr lang="en-US" sz="2200" b="1" dirty="0" smtClean="0">
                <a:solidFill>
                  <a:schemeClr val="bg1"/>
                </a:solidFill>
                <a:latin typeface="Adobe Clean"/>
                <a:ea typeface="+mj-ea"/>
                <a:cs typeface="Adobe Clean"/>
              </a:rPr>
              <a:t>63%</a:t>
            </a:r>
          </a:p>
          <a:p>
            <a:pPr algn="ctr"/>
            <a:r>
              <a:rPr lang="en-US" sz="1000" b="1" dirty="0" smtClean="0">
                <a:solidFill>
                  <a:schemeClr val="bg1"/>
                </a:solidFill>
                <a:latin typeface="Adobe Clean"/>
                <a:cs typeface="Adobe Clean"/>
              </a:rPr>
              <a:t>Strongly</a:t>
            </a:r>
            <a:endParaRPr lang="en-US" sz="1000" b="1" dirty="0">
              <a:solidFill>
                <a:schemeClr val="bg1"/>
              </a:solidFill>
              <a:latin typeface="Adobe Clean"/>
              <a:ea typeface="+mj-ea"/>
              <a:cs typeface="Adobe Clean"/>
            </a:endParaRPr>
          </a:p>
        </p:txBody>
      </p:sp>
      <p:sp>
        <p:nvSpPr>
          <p:cNvPr id="31" name="Teardrop 30"/>
          <p:cNvSpPr/>
          <p:nvPr/>
        </p:nvSpPr>
        <p:spPr>
          <a:xfrm rot="11340000">
            <a:off x="5500075" y="2188186"/>
            <a:ext cx="537957" cy="470405"/>
          </a:xfrm>
          <a:prstGeom prst="teardrop">
            <a:avLst/>
          </a:prstGeom>
          <a:solidFill>
            <a:srgbClr val="E5EB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32" name="TextBox 31"/>
          <p:cNvSpPr txBox="1"/>
          <p:nvPr/>
        </p:nvSpPr>
        <p:spPr>
          <a:xfrm>
            <a:off x="5583104" y="2243310"/>
            <a:ext cx="371898" cy="323165"/>
          </a:xfrm>
          <a:prstGeom prst="rect">
            <a:avLst/>
          </a:prstGeom>
          <a:noFill/>
        </p:spPr>
        <p:txBody>
          <a:bodyPr wrap="none" lIns="0" tIns="0" rIns="0" bIns="0" rtlCol="0">
            <a:spAutoFit/>
          </a:bodyPr>
          <a:lstStyle/>
          <a:p>
            <a:pPr algn="ctr"/>
            <a:r>
              <a:rPr lang="en-US" sz="1200" b="1" dirty="0" smtClean="0">
                <a:solidFill>
                  <a:srgbClr val="595959"/>
                </a:solidFill>
                <a:latin typeface="Adobe Clean"/>
                <a:ea typeface="+mj-ea"/>
                <a:cs typeface="Adobe Clean"/>
              </a:rPr>
              <a:t>11%</a:t>
            </a:r>
            <a:endParaRPr lang="en-US" sz="1200" b="1" dirty="0">
              <a:solidFill>
                <a:srgbClr val="595959"/>
              </a:solidFill>
              <a:latin typeface="Adobe Clean"/>
              <a:ea typeface="+mj-ea"/>
              <a:cs typeface="Adobe Clean"/>
            </a:endParaRPr>
          </a:p>
          <a:p>
            <a:pPr algn="ctr"/>
            <a:r>
              <a:rPr lang="en-US" sz="900" dirty="0" smtClean="0">
                <a:latin typeface="Adobe Clean Light"/>
              </a:rPr>
              <a:t>Slightly</a:t>
            </a:r>
            <a:endParaRPr lang="en-US" sz="1050" dirty="0" smtClean="0">
              <a:latin typeface="Adobe Clean Light"/>
            </a:endParaRPr>
          </a:p>
        </p:txBody>
      </p:sp>
      <p:sp>
        <p:nvSpPr>
          <p:cNvPr id="33" name="Teardrop 32"/>
          <p:cNvSpPr/>
          <p:nvPr/>
        </p:nvSpPr>
        <p:spPr>
          <a:xfrm rot="4474763">
            <a:off x="3278241" y="1534541"/>
            <a:ext cx="685649" cy="723350"/>
          </a:xfrm>
          <a:prstGeom prst="teardrop">
            <a:avLst/>
          </a:prstGeom>
          <a:solidFill>
            <a:srgbClr val="FFE1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34" name="TextBox 33"/>
          <p:cNvSpPr txBox="1"/>
          <p:nvPr/>
        </p:nvSpPr>
        <p:spPr>
          <a:xfrm>
            <a:off x="3347564" y="1694647"/>
            <a:ext cx="570669" cy="384721"/>
          </a:xfrm>
          <a:prstGeom prst="rect">
            <a:avLst/>
          </a:prstGeom>
          <a:noFill/>
        </p:spPr>
        <p:txBody>
          <a:bodyPr wrap="none" lIns="0" tIns="0" rIns="0" bIns="0" rtlCol="0">
            <a:spAutoFit/>
          </a:bodyPr>
          <a:lstStyle/>
          <a:p>
            <a:pPr algn="ctr"/>
            <a:r>
              <a:rPr lang="en-US" sz="1600" b="1" dirty="0" smtClean="0">
                <a:solidFill>
                  <a:srgbClr val="595959"/>
                </a:solidFill>
                <a:latin typeface="Adobe Clean"/>
                <a:ea typeface="+mj-ea"/>
                <a:cs typeface="Adobe Clean"/>
              </a:rPr>
              <a:t>26%</a:t>
            </a:r>
            <a:endParaRPr lang="en-US" sz="1600" b="1" dirty="0">
              <a:solidFill>
                <a:srgbClr val="595959"/>
              </a:solidFill>
              <a:latin typeface="Adobe Clean"/>
              <a:ea typeface="+mj-ea"/>
              <a:cs typeface="Adobe Clean"/>
            </a:endParaRPr>
          </a:p>
          <a:p>
            <a:pPr algn="ctr"/>
            <a:r>
              <a:rPr lang="en-US" sz="900" dirty="0" smtClean="0">
                <a:latin typeface="Adobe Clean Light"/>
              </a:rPr>
              <a:t>Moderately</a:t>
            </a:r>
            <a:endParaRPr lang="en-US" sz="1050" dirty="0" smtClean="0">
              <a:latin typeface="Adobe Clean Light"/>
            </a:endParaRPr>
          </a:p>
        </p:txBody>
      </p:sp>
      <p:graphicFrame>
        <p:nvGraphicFramePr>
          <p:cNvPr id="39" name="Chart 38"/>
          <p:cNvGraphicFramePr/>
          <p:nvPr>
            <p:extLst>
              <p:ext uri="{D42A27DB-BD31-4B8C-83A1-F6EECF244321}">
                <p14:modId xmlns:p14="http://schemas.microsoft.com/office/powerpoint/2010/main" val="3757118243"/>
              </p:ext>
            </p:extLst>
          </p:nvPr>
        </p:nvGraphicFramePr>
        <p:xfrm>
          <a:off x="6188027" y="1781906"/>
          <a:ext cx="2469793" cy="210810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ardrop 39"/>
          <p:cNvSpPr/>
          <p:nvPr/>
        </p:nvSpPr>
        <p:spPr>
          <a:xfrm rot="21000783">
            <a:off x="6053062" y="3629118"/>
            <a:ext cx="814200" cy="814200"/>
          </a:xfrm>
          <a:prstGeom prst="teardrop">
            <a:avLst/>
          </a:prstGeom>
          <a:solidFill>
            <a:srgbClr val="66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41" name="TextBox 40"/>
          <p:cNvSpPr txBox="1"/>
          <p:nvPr/>
        </p:nvSpPr>
        <p:spPr>
          <a:xfrm>
            <a:off x="6104249" y="3786205"/>
            <a:ext cx="711826" cy="492443"/>
          </a:xfrm>
          <a:prstGeom prst="rect">
            <a:avLst/>
          </a:prstGeom>
          <a:noFill/>
        </p:spPr>
        <p:txBody>
          <a:bodyPr wrap="square" lIns="0" tIns="0" rIns="0" bIns="0" rtlCol="0" anchor="ctr">
            <a:spAutoFit/>
          </a:bodyPr>
          <a:lstStyle/>
          <a:p>
            <a:pPr algn="ctr"/>
            <a:r>
              <a:rPr lang="en-US" sz="2200" b="1" dirty="0" smtClean="0">
                <a:solidFill>
                  <a:schemeClr val="bg1"/>
                </a:solidFill>
                <a:latin typeface="Adobe Clean"/>
                <a:ea typeface="+mj-ea"/>
                <a:cs typeface="Adobe Clean"/>
              </a:rPr>
              <a:t>73%</a:t>
            </a:r>
          </a:p>
          <a:p>
            <a:pPr algn="ctr"/>
            <a:r>
              <a:rPr lang="en-US" sz="1000" b="1" dirty="0" smtClean="0">
                <a:solidFill>
                  <a:schemeClr val="bg1"/>
                </a:solidFill>
                <a:latin typeface="Adobe Clean"/>
                <a:cs typeface="Adobe Clean"/>
              </a:rPr>
              <a:t>Strongly</a:t>
            </a:r>
            <a:endParaRPr lang="en-US" sz="1000" b="1" dirty="0">
              <a:solidFill>
                <a:schemeClr val="bg1"/>
              </a:solidFill>
              <a:latin typeface="Adobe Clean"/>
              <a:ea typeface="+mj-ea"/>
              <a:cs typeface="Adobe Clean"/>
            </a:endParaRPr>
          </a:p>
        </p:txBody>
      </p:sp>
      <p:sp>
        <p:nvSpPr>
          <p:cNvPr id="42" name="Teardrop 41"/>
          <p:cNvSpPr/>
          <p:nvPr/>
        </p:nvSpPr>
        <p:spPr>
          <a:xfrm rot="11340000">
            <a:off x="8384106" y="2362052"/>
            <a:ext cx="537957" cy="470405"/>
          </a:xfrm>
          <a:prstGeom prst="teardrop">
            <a:avLst/>
          </a:prstGeom>
          <a:solidFill>
            <a:srgbClr val="E5EB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43" name="TextBox 42"/>
          <p:cNvSpPr txBox="1"/>
          <p:nvPr/>
        </p:nvSpPr>
        <p:spPr>
          <a:xfrm>
            <a:off x="8471871" y="2435671"/>
            <a:ext cx="371898" cy="323165"/>
          </a:xfrm>
          <a:prstGeom prst="rect">
            <a:avLst/>
          </a:prstGeom>
          <a:noFill/>
        </p:spPr>
        <p:txBody>
          <a:bodyPr wrap="none" lIns="0" tIns="0" rIns="0" bIns="0" rtlCol="0">
            <a:spAutoFit/>
          </a:bodyPr>
          <a:lstStyle/>
          <a:p>
            <a:pPr algn="ctr"/>
            <a:r>
              <a:rPr lang="en-US" sz="1200" b="1" dirty="0">
                <a:solidFill>
                  <a:srgbClr val="595959"/>
                </a:solidFill>
                <a:latin typeface="Adobe Clean"/>
                <a:ea typeface="+mj-ea"/>
                <a:cs typeface="Adobe Clean"/>
              </a:rPr>
              <a:t>6</a:t>
            </a:r>
            <a:r>
              <a:rPr lang="en-US" sz="1200" b="1" dirty="0" smtClean="0">
                <a:solidFill>
                  <a:srgbClr val="595959"/>
                </a:solidFill>
                <a:latin typeface="Adobe Clean"/>
                <a:ea typeface="+mj-ea"/>
                <a:cs typeface="Adobe Clean"/>
              </a:rPr>
              <a:t>%</a:t>
            </a:r>
            <a:endParaRPr lang="en-US" sz="1200" b="1" dirty="0">
              <a:solidFill>
                <a:srgbClr val="595959"/>
              </a:solidFill>
              <a:latin typeface="Adobe Clean"/>
              <a:ea typeface="+mj-ea"/>
              <a:cs typeface="Adobe Clean"/>
            </a:endParaRPr>
          </a:p>
          <a:p>
            <a:pPr algn="ctr"/>
            <a:r>
              <a:rPr lang="en-US" sz="900" dirty="0" smtClean="0">
                <a:latin typeface="Adobe Clean Light"/>
              </a:rPr>
              <a:t>Slightly</a:t>
            </a:r>
            <a:endParaRPr lang="en-US" sz="1050" dirty="0" smtClean="0">
              <a:latin typeface="Adobe Clean Light"/>
            </a:endParaRPr>
          </a:p>
        </p:txBody>
      </p:sp>
      <p:sp>
        <p:nvSpPr>
          <p:cNvPr id="44" name="Teardrop 43"/>
          <p:cNvSpPr/>
          <p:nvPr/>
        </p:nvSpPr>
        <p:spPr>
          <a:xfrm rot="11257798">
            <a:off x="8113133" y="1500803"/>
            <a:ext cx="685649" cy="723350"/>
          </a:xfrm>
          <a:prstGeom prst="teardrop">
            <a:avLst/>
          </a:prstGeom>
          <a:solidFill>
            <a:srgbClr val="CAEF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dobe Clean Light"/>
            </a:endParaRPr>
          </a:p>
        </p:txBody>
      </p:sp>
      <p:sp>
        <p:nvSpPr>
          <p:cNvPr id="45" name="TextBox 44"/>
          <p:cNvSpPr txBox="1"/>
          <p:nvPr/>
        </p:nvSpPr>
        <p:spPr>
          <a:xfrm>
            <a:off x="8170622" y="1714708"/>
            <a:ext cx="570669" cy="384721"/>
          </a:xfrm>
          <a:prstGeom prst="rect">
            <a:avLst/>
          </a:prstGeom>
          <a:noFill/>
        </p:spPr>
        <p:txBody>
          <a:bodyPr wrap="none" lIns="0" tIns="0" rIns="0" bIns="0" rtlCol="0">
            <a:spAutoFit/>
          </a:bodyPr>
          <a:lstStyle/>
          <a:p>
            <a:pPr algn="ctr"/>
            <a:r>
              <a:rPr lang="en-US" sz="1600" b="1" dirty="0" smtClean="0">
                <a:solidFill>
                  <a:srgbClr val="595959"/>
                </a:solidFill>
                <a:latin typeface="Adobe Clean"/>
                <a:ea typeface="+mj-ea"/>
                <a:cs typeface="Adobe Clean"/>
              </a:rPr>
              <a:t>22%</a:t>
            </a:r>
            <a:endParaRPr lang="en-US" sz="1600" b="1" dirty="0">
              <a:solidFill>
                <a:srgbClr val="595959"/>
              </a:solidFill>
              <a:latin typeface="Adobe Clean"/>
              <a:ea typeface="+mj-ea"/>
              <a:cs typeface="Adobe Clean"/>
            </a:endParaRPr>
          </a:p>
          <a:p>
            <a:pPr algn="ctr"/>
            <a:r>
              <a:rPr lang="en-US" sz="900" dirty="0" smtClean="0">
                <a:latin typeface="Adobe Clean Light"/>
              </a:rPr>
              <a:t>Moderately</a:t>
            </a:r>
            <a:endParaRPr lang="en-US" sz="1050" dirty="0" smtClean="0">
              <a:latin typeface="Adobe Clean Light"/>
            </a:endParaRPr>
          </a:p>
        </p:txBody>
      </p:sp>
      <p:sp>
        <p:nvSpPr>
          <p:cNvPr id="46" name="TextBox 45"/>
          <p:cNvSpPr txBox="1"/>
          <p:nvPr/>
        </p:nvSpPr>
        <p:spPr>
          <a:xfrm>
            <a:off x="7284514" y="1662381"/>
            <a:ext cx="205184" cy="184666"/>
          </a:xfrm>
          <a:prstGeom prst="rect">
            <a:avLst/>
          </a:prstGeom>
          <a:noFill/>
        </p:spPr>
        <p:txBody>
          <a:bodyPr wrap="none" lIns="0" tIns="0" rIns="0" bIns="0" rtlCol="0">
            <a:spAutoFit/>
          </a:bodyPr>
          <a:lstStyle/>
          <a:p>
            <a:r>
              <a:rPr lang="en-US" sz="1200" b="1" dirty="0" smtClean="0">
                <a:latin typeface="Adobe Clean Light" panose="020B0303020404020204"/>
              </a:rPr>
              <a:t>FR</a:t>
            </a:r>
          </a:p>
        </p:txBody>
      </p:sp>
    </p:spTree>
    <p:extLst>
      <p:ext uri="{BB962C8B-B14F-4D97-AF65-F5344CB8AC3E}">
        <p14:creationId xmlns:p14="http://schemas.microsoft.com/office/powerpoint/2010/main" val="229160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72" y="119636"/>
            <a:ext cx="8686800" cy="790345"/>
          </a:xfrm>
        </p:spPr>
        <p:txBody>
          <a:bodyPr/>
          <a:lstStyle/>
          <a:p>
            <a:r>
              <a:rPr lang="en-US" sz="2800" dirty="0">
                <a:cs typeface="+mj-cs"/>
              </a:rPr>
              <a:t>French marketers feel strongly about the need to implement new technologies in marketing</a:t>
            </a:r>
          </a:p>
        </p:txBody>
      </p:sp>
      <p:sp>
        <p:nvSpPr>
          <p:cNvPr id="5" name="Rectangle 4"/>
          <p:cNvSpPr/>
          <p:nvPr/>
        </p:nvSpPr>
        <p:spPr>
          <a:xfrm>
            <a:off x="2240779" y="4825484"/>
            <a:ext cx="5009847" cy="184666"/>
          </a:xfrm>
          <a:prstGeom prst="rect">
            <a:avLst/>
          </a:prstGeom>
        </p:spPr>
        <p:txBody>
          <a:bodyPr wrap="square">
            <a:spAutoFit/>
          </a:bodyPr>
          <a:lstStyle/>
          <a:p>
            <a:pPr lvl="0"/>
            <a:r>
              <a:rPr lang="en-US" sz="600" dirty="0">
                <a:latin typeface="Adobe Clean Light"/>
              </a:rPr>
              <a:t>Q16. Please indicate whether you disagree or agree with the following statements about the state of your industry.</a:t>
            </a:r>
          </a:p>
        </p:txBody>
      </p:sp>
      <p:graphicFrame>
        <p:nvGraphicFramePr>
          <p:cNvPr id="9" name="Chart 8"/>
          <p:cNvGraphicFramePr/>
          <p:nvPr>
            <p:extLst>
              <p:ext uri="{D42A27DB-BD31-4B8C-83A1-F6EECF244321}">
                <p14:modId xmlns:p14="http://schemas.microsoft.com/office/powerpoint/2010/main" val="2217298874"/>
              </p:ext>
            </p:extLst>
          </p:nvPr>
        </p:nvGraphicFramePr>
        <p:xfrm>
          <a:off x="992221" y="1543050"/>
          <a:ext cx="6627779" cy="3060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817310624"/>
              </p:ext>
            </p:extLst>
          </p:nvPr>
        </p:nvGraphicFramePr>
        <p:xfrm>
          <a:off x="836579" y="1543050"/>
          <a:ext cx="7256834"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977814" y="1260856"/>
            <a:ext cx="3188373" cy="153888"/>
          </a:xfrm>
          <a:prstGeom prst="rect">
            <a:avLst/>
          </a:prstGeom>
          <a:noFill/>
        </p:spPr>
        <p:txBody>
          <a:bodyPr wrap="none" lIns="0" tIns="0" rIns="0" bIns="0" rtlCol="0">
            <a:spAutoFit/>
          </a:bodyPr>
          <a:lstStyle/>
          <a:p>
            <a:r>
              <a:rPr lang="en-US" sz="1000" b="1" dirty="0" smtClean="0">
                <a:latin typeface="Adobe Clean Light"/>
              </a:rPr>
              <a:t>Attitudes on Marketing/Marketers </a:t>
            </a:r>
            <a:r>
              <a:rPr lang="en-US" sz="1000" b="1" i="1" dirty="0" smtClean="0">
                <a:latin typeface="Adobe Clean Light"/>
              </a:rPr>
              <a:t>(% </a:t>
            </a:r>
            <a:r>
              <a:rPr lang="en-US" sz="1000" b="1" i="1" dirty="0">
                <a:latin typeface="Adobe Clean Light"/>
              </a:rPr>
              <a:t>Top Two </a:t>
            </a:r>
            <a:r>
              <a:rPr lang="en-US" sz="1000" b="1" i="1" dirty="0" smtClean="0">
                <a:latin typeface="Adobe Clean Light"/>
              </a:rPr>
              <a:t>Box)</a:t>
            </a:r>
          </a:p>
        </p:txBody>
      </p:sp>
    </p:spTree>
    <p:extLst>
      <p:ext uri="{BB962C8B-B14F-4D97-AF65-F5344CB8AC3E}">
        <p14:creationId xmlns:p14="http://schemas.microsoft.com/office/powerpoint/2010/main" val="136129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62" y="346269"/>
            <a:ext cx="8686800" cy="658770"/>
          </a:xfrm>
        </p:spPr>
        <p:txBody>
          <a:bodyPr/>
          <a:lstStyle/>
          <a:p>
            <a:r>
              <a:rPr lang="en-US" sz="2300" dirty="0">
                <a:cs typeface="+mj-cs"/>
              </a:rPr>
              <a:t>German and French marketers are more confident in their skills and abilities to implement the latest technology</a:t>
            </a:r>
          </a:p>
        </p:txBody>
      </p:sp>
      <p:sp>
        <p:nvSpPr>
          <p:cNvPr id="5" name="Rectangle 4"/>
          <p:cNvSpPr/>
          <p:nvPr/>
        </p:nvSpPr>
        <p:spPr>
          <a:xfrm>
            <a:off x="2240779" y="4825484"/>
            <a:ext cx="5009847" cy="184666"/>
          </a:xfrm>
          <a:prstGeom prst="rect">
            <a:avLst/>
          </a:prstGeom>
        </p:spPr>
        <p:txBody>
          <a:bodyPr wrap="square">
            <a:spAutoFit/>
          </a:bodyPr>
          <a:lstStyle/>
          <a:p>
            <a:r>
              <a:rPr lang="en-US" sz="600" dirty="0" smtClean="0">
                <a:latin typeface="Adobe Clean Light"/>
                <a:cs typeface="Adobe Clean Light"/>
              </a:rPr>
              <a:t>Q1. </a:t>
            </a:r>
            <a:r>
              <a:rPr lang="en-US" sz="600" dirty="0">
                <a:latin typeface="Adobe Clean Light"/>
              </a:rPr>
              <a:t>How well does each of the following statements apply to you and your career as a marketer?</a:t>
            </a:r>
            <a:endParaRPr lang="en-US" sz="600" dirty="0">
              <a:latin typeface="Adobe Clean Light"/>
              <a:cs typeface="Adobe Clean Light"/>
            </a:endParaRPr>
          </a:p>
        </p:txBody>
      </p:sp>
      <p:sp>
        <p:nvSpPr>
          <p:cNvPr id="10" name="TextBox 9"/>
          <p:cNvSpPr txBox="1"/>
          <p:nvPr/>
        </p:nvSpPr>
        <p:spPr>
          <a:xfrm>
            <a:off x="3501996" y="1203598"/>
            <a:ext cx="2140009" cy="153888"/>
          </a:xfrm>
          <a:prstGeom prst="rect">
            <a:avLst/>
          </a:prstGeom>
          <a:noFill/>
        </p:spPr>
        <p:txBody>
          <a:bodyPr wrap="none" lIns="0" tIns="0" rIns="0" bIns="0" rtlCol="0">
            <a:spAutoFit/>
          </a:bodyPr>
          <a:lstStyle/>
          <a:p>
            <a:r>
              <a:rPr lang="en-US" sz="1000" b="1" dirty="0" smtClean="0">
                <a:latin typeface="Adobe Clean Light"/>
              </a:rPr>
              <a:t>Self Assessment </a:t>
            </a:r>
            <a:r>
              <a:rPr lang="en-US" sz="1000" b="1" i="1" dirty="0" smtClean="0">
                <a:latin typeface="Adobe Clean Light"/>
              </a:rPr>
              <a:t>(% </a:t>
            </a:r>
            <a:r>
              <a:rPr lang="en-US" sz="1000" b="1" i="1" dirty="0">
                <a:latin typeface="Adobe Clean Light"/>
              </a:rPr>
              <a:t>Top Two Box)</a:t>
            </a:r>
            <a:endParaRPr lang="en-US" sz="1000" b="1" dirty="0" smtClean="0">
              <a:latin typeface="Adobe Clean Light"/>
            </a:endParaRPr>
          </a:p>
        </p:txBody>
      </p:sp>
      <p:graphicFrame>
        <p:nvGraphicFramePr>
          <p:cNvPr id="8" name="Chart 7"/>
          <p:cNvGraphicFramePr/>
          <p:nvPr>
            <p:extLst>
              <p:ext uri="{D42A27DB-BD31-4B8C-83A1-F6EECF244321}">
                <p14:modId xmlns:p14="http://schemas.microsoft.com/office/powerpoint/2010/main" val="896244807"/>
              </p:ext>
            </p:extLst>
          </p:nvPr>
        </p:nvGraphicFramePr>
        <p:xfrm>
          <a:off x="836579" y="1543050"/>
          <a:ext cx="7256834" cy="3060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60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46" y="181095"/>
            <a:ext cx="8686800" cy="978729"/>
          </a:xfrm>
        </p:spPr>
        <p:txBody>
          <a:bodyPr/>
          <a:lstStyle/>
          <a:p>
            <a:r>
              <a:rPr lang="en-US" sz="2400" dirty="0">
                <a:cs typeface="+mj-cs"/>
              </a:rPr>
              <a:t>European marketers widely acknowledge the role of </a:t>
            </a:r>
            <a:r>
              <a:rPr lang="en-US" sz="2400" dirty="0" err="1">
                <a:cs typeface="+mj-cs"/>
              </a:rPr>
              <a:t>IoT</a:t>
            </a:r>
            <a:r>
              <a:rPr lang="en-US" sz="2400" dirty="0">
                <a:cs typeface="+mj-cs"/>
              </a:rPr>
              <a:t> and digital </a:t>
            </a:r>
            <a:r>
              <a:rPr lang="en-US" sz="2400" dirty="0" smtClean="0">
                <a:cs typeface="+mj-cs"/>
              </a:rPr>
              <a:t>marketing – 7 </a:t>
            </a:r>
            <a:r>
              <a:rPr lang="en-US" sz="2400" dirty="0">
                <a:cs typeface="+mj-cs"/>
              </a:rPr>
              <a:t>in 10 French marketers also believe in the </a:t>
            </a:r>
            <a:r>
              <a:rPr lang="en-US" sz="2400" dirty="0" smtClean="0">
                <a:cs typeface="+mj-cs"/>
              </a:rPr>
              <a:t>need for “hyper-personalization”</a:t>
            </a:r>
            <a:endParaRPr lang="en-US" sz="2400" dirty="0">
              <a:cs typeface="+mj-cs"/>
            </a:endParaRPr>
          </a:p>
        </p:txBody>
      </p:sp>
      <p:sp>
        <p:nvSpPr>
          <p:cNvPr id="5" name="Rectangle 4"/>
          <p:cNvSpPr/>
          <p:nvPr/>
        </p:nvSpPr>
        <p:spPr>
          <a:xfrm>
            <a:off x="2240779" y="4825484"/>
            <a:ext cx="5009847" cy="276999"/>
          </a:xfrm>
          <a:prstGeom prst="rect">
            <a:avLst/>
          </a:prstGeom>
        </p:spPr>
        <p:txBody>
          <a:bodyPr wrap="square">
            <a:spAutoFit/>
          </a:bodyPr>
          <a:lstStyle/>
          <a:p>
            <a:r>
              <a:rPr lang="en-US" sz="600" dirty="0" smtClean="0">
                <a:latin typeface="Adobe Clean Light"/>
                <a:cs typeface="Adobe Clean Light"/>
              </a:rPr>
              <a:t>T12. </a:t>
            </a:r>
            <a:r>
              <a:rPr lang="en-US" sz="600" dirty="0">
                <a:latin typeface="Adobe Clean Light"/>
              </a:rPr>
              <a:t>Below are some statements that may reflect the extent to which your personal approach to marketing may have changed over the last 12 months. Please indicate how much you either disagree or agree with each statement.</a:t>
            </a:r>
            <a:endParaRPr lang="en-US" sz="600" dirty="0">
              <a:latin typeface="Adobe Clean Light"/>
              <a:cs typeface="Adobe Clean Light"/>
            </a:endParaRPr>
          </a:p>
        </p:txBody>
      </p:sp>
      <p:sp>
        <p:nvSpPr>
          <p:cNvPr id="10" name="TextBox 9"/>
          <p:cNvSpPr txBox="1"/>
          <p:nvPr/>
        </p:nvSpPr>
        <p:spPr>
          <a:xfrm>
            <a:off x="2543400" y="1347614"/>
            <a:ext cx="3852017" cy="153888"/>
          </a:xfrm>
          <a:prstGeom prst="rect">
            <a:avLst/>
          </a:prstGeom>
          <a:noFill/>
        </p:spPr>
        <p:txBody>
          <a:bodyPr wrap="none" lIns="0" tIns="0" rIns="0" bIns="0" rtlCol="0">
            <a:spAutoFit/>
          </a:bodyPr>
          <a:lstStyle/>
          <a:p>
            <a:r>
              <a:rPr lang="en-US" sz="1000" b="1" dirty="0" smtClean="0">
                <a:latin typeface="Adobe Clean Light"/>
              </a:rPr>
              <a:t>Changes in personal approach to marketing (</a:t>
            </a:r>
            <a:r>
              <a:rPr lang="en-US" sz="1000" b="1" i="1" dirty="0" smtClean="0">
                <a:latin typeface="Adobe Clean Light"/>
              </a:rPr>
              <a:t>% </a:t>
            </a:r>
            <a:r>
              <a:rPr lang="en-US" sz="1000" b="1" i="1" dirty="0">
                <a:latin typeface="Adobe Clean Light"/>
              </a:rPr>
              <a:t>Top Two Box)</a:t>
            </a:r>
            <a:endParaRPr lang="en-US" sz="1000" b="1" dirty="0" smtClean="0">
              <a:latin typeface="Adobe Clean Light"/>
            </a:endParaRPr>
          </a:p>
        </p:txBody>
      </p:sp>
      <p:graphicFrame>
        <p:nvGraphicFramePr>
          <p:cNvPr id="9" name="Chart 8"/>
          <p:cNvGraphicFramePr/>
          <p:nvPr>
            <p:extLst>
              <p:ext uri="{D42A27DB-BD31-4B8C-83A1-F6EECF244321}">
                <p14:modId xmlns:p14="http://schemas.microsoft.com/office/powerpoint/2010/main" val="4151100865"/>
              </p:ext>
            </p:extLst>
          </p:nvPr>
        </p:nvGraphicFramePr>
        <p:xfrm>
          <a:off x="992221" y="1543050"/>
          <a:ext cx="6627779" cy="3060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376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957"/>
            <a:ext cx="8686800" cy="683392"/>
          </a:xfrm>
        </p:spPr>
        <p:txBody>
          <a:bodyPr/>
          <a:lstStyle/>
          <a:p>
            <a:r>
              <a:rPr lang="en-US" sz="2400" dirty="0">
                <a:cs typeface="+mj-cs"/>
              </a:rPr>
              <a:t>French marketers strongly believe that adapting to tech and mobile advancement is critical for marketers</a:t>
            </a:r>
          </a:p>
        </p:txBody>
      </p:sp>
      <p:sp>
        <p:nvSpPr>
          <p:cNvPr id="5" name="Rectangle 4"/>
          <p:cNvSpPr/>
          <p:nvPr/>
        </p:nvSpPr>
        <p:spPr>
          <a:xfrm>
            <a:off x="2240779" y="4825484"/>
            <a:ext cx="5009847" cy="184666"/>
          </a:xfrm>
          <a:prstGeom prst="rect">
            <a:avLst/>
          </a:prstGeom>
        </p:spPr>
        <p:txBody>
          <a:bodyPr wrap="square">
            <a:spAutoFit/>
          </a:bodyPr>
          <a:lstStyle/>
          <a:p>
            <a:r>
              <a:rPr lang="en-US" sz="600" dirty="0" smtClean="0">
                <a:latin typeface="Adobe Clean Light"/>
                <a:cs typeface="Adobe Clean Light"/>
              </a:rPr>
              <a:t>Q</a:t>
            </a:r>
            <a:r>
              <a:rPr lang="en-US" sz="600" dirty="0" smtClean="0">
                <a:latin typeface="Adobe Clean Light"/>
              </a:rPr>
              <a:t>27.  Please </a:t>
            </a:r>
            <a:r>
              <a:rPr lang="en-US" sz="600" dirty="0">
                <a:latin typeface="Adobe Clean Light"/>
              </a:rPr>
              <a:t>indicate whether you disagree or agree with the following </a:t>
            </a:r>
            <a:r>
              <a:rPr lang="en-US" sz="600" dirty="0" smtClean="0">
                <a:latin typeface="Adobe Clean Light"/>
              </a:rPr>
              <a:t>statements</a:t>
            </a:r>
            <a:endParaRPr lang="en-US" sz="600" dirty="0">
              <a:latin typeface="Adobe Clean Light"/>
              <a:cs typeface="Adobe Clean Light"/>
            </a:endParaRPr>
          </a:p>
        </p:txBody>
      </p:sp>
      <p:sp>
        <p:nvSpPr>
          <p:cNvPr id="10" name="TextBox 9"/>
          <p:cNvSpPr txBox="1"/>
          <p:nvPr/>
        </p:nvSpPr>
        <p:spPr>
          <a:xfrm>
            <a:off x="3508408" y="1260856"/>
            <a:ext cx="2505494" cy="153888"/>
          </a:xfrm>
          <a:prstGeom prst="rect">
            <a:avLst/>
          </a:prstGeom>
          <a:noFill/>
        </p:spPr>
        <p:txBody>
          <a:bodyPr wrap="none" lIns="0" tIns="0" rIns="0" bIns="0" rtlCol="0">
            <a:spAutoFit/>
          </a:bodyPr>
          <a:lstStyle/>
          <a:p>
            <a:r>
              <a:rPr lang="en-US" sz="1000" b="1" dirty="0" smtClean="0">
                <a:latin typeface="Adobe Clean Light"/>
              </a:rPr>
              <a:t>Attitudes on Marketers (</a:t>
            </a:r>
            <a:r>
              <a:rPr lang="en-US" sz="1000" b="1" i="1" dirty="0" smtClean="0">
                <a:latin typeface="Adobe Clean Light"/>
              </a:rPr>
              <a:t>% </a:t>
            </a:r>
            <a:r>
              <a:rPr lang="en-US" sz="1000" b="1" i="1" dirty="0">
                <a:latin typeface="Adobe Clean Light"/>
              </a:rPr>
              <a:t>Top Two Box)</a:t>
            </a:r>
            <a:endParaRPr lang="en-US" sz="1000" b="1" dirty="0" smtClean="0">
              <a:latin typeface="Adobe Clean Light"/>
            </a:endParaRPr>
          </a:p>
        </p:txBody>
      </p:sp>
      <p:graphicFrame>
        <p:nvGraphicFramePr>
          <p:cNvPr id="8" name="Chart 7"/>
          <p:cNvGraphicFramePr/>
          <p:nvPr>
            <p:extLst>
              <p:ext uri="{D42A27DB-BD31-4B8C-83A1-F6EECF244321}">
                <p14:modId xmlns:p14="http://schemas.microsoft.com/office/powerpoint/2010/main" val="2853382568"/>
              </p:ext>
            </p:extLst>
          </p:nvPr>
        </p:nvGraphicFramePr>
        <p:xfrm>
          <a:off x="1524000" y="1543050"/>
          <a:ext cx="6096000" cy="3060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06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46" y="174108"/>
            <a:ext cx="8686800" cy="683392"/>
          </a:xfrm>
        </p:spPr>
        <p:txBody>
          <a:bodyPr/>
          <a:lstStyle/>
          <a:p>
            <a:r>
              <a:rPr lang="en-US" sz="2400" dirty="0">
                <a:cs typeface="+mj-cs"/>
              </a:rPr>
              <a:t>59% French marketers claim to have heard about a new marketing term within the past month</a:t>
            </a:r>
          </a:p>
        </p:txBody>
      </p:sp>
      <p:sp>
        <p:nvSpPr>
          <p:cNvPr id="5" name="Rectangle 4"/>
          <p:cNvSpPr/>
          <p:nvPr/>
        </p:nvSpPr>
        <p:spPr>
          <a:xfrm>
            <a:off x="2185595" y="4825484"/>
            <a:ext cx="5501141" cy="184666"/>
          </a:xfrm>
          <a:prstGeom prst="rect">
            <a:avLst/>
          </a:prstGeom>
        </p:spPr>
        <p:txBody>
          <a:bodyPr wrap="square">
            <a:spAutoFit/>
          </a:bodyPr>
          <a:lstStyle/>
          <a:p>
            <a:r>
              <a:rPr lang="en-US" sz="600" dirty="0" smtClean="0">
                <a:latin typeface="Adobe Clean Light" panose="020B0303020404020204"/>
              </a:rPr>
              <a:t>Q2. </a:t>
            </a:r>
            <a:r>
              <a:rPr lang="en-US" sz="600" dirty="0">
                <a:latin typeface="Adobe Clean Light" panose="020B0303020404020204"/>
              </a:rPr>
              <a:t>When was the last time you heard about a marketing channel or term (technology, social media site, etc.) that you were not familiar with?  </a:t>
            </a:r>
          </a:p>
        </p:txBody>
      </p:sp>
      <p:graphicFrame>
        <p:nvGraphicFramePr>
          <p:cNvPr id="10" name="Chart 9"/>
          <p:cNvGraphicFramePr/>
          <p:nvPr>
            <p:extLst/>
          </p:nvPr>
        </p:nvGraphicFramePr>
        <p:xfrm>
          <a:off x="5715810" y="1896894"/>
          <a:ext cx="3273425" cy="245758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10902" y="1877439"/>
            <a:ext cx="307777" cy="184666"/>
          </a:xfrm>
          <a:prstGeom prst="rect">
            <a:avLst/>
          </a:prstGeom>
          <a:noFill/>
        </p:spPr>
        <p:txBody>
          <a:bodyPr wrap="none" lIns="0" tIns="0" rIns="0" bIns="0" rtlCol="0">
            <a:spAutoFit/>
          </a:bodyPr>
          <a:lstStyle/>
          <a:p>
            <a:r>
              <a:rPr lang="en-US" sz="1200" b="1" dirty="0" smtClean="0">
                <a:latin typeface="Adobe Clean Light" panose="020B0303020404020204"/>
              </a:rPr>
              <a:t>U.K.</a:t>
            </a:r>
          </a:p>
        </p:txBody>
      </p:sp>
      <p:graphicFrame>
        <p:nvGraphicFramePr>
          <p:cNvPr id="8" name="Chart 7"/>
          <p:cNvGraphicFramePr/>
          <p:nvPr>
            <p:extLst/>
          </p:nvPr>
        </p:nvGraphicFramePr>
        <p:xfrm>
          <a:off x="3153537" y="1896894"/>
          <a:ext cx="3273425" cy="245758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667985" y="1874284"/>
            <a:ext cx="213200" cy="184666"/>
          </a:xfrm>
          <a:prstGeom prst="rect">
            <a:avLst/>
          </a:prstGeom>
          <a:noFill/>
        </p:spPr>
        <p:txBody>
          <a:bodyPr wrap="none" lIns="0" tIns="0" rIns="0" bIns="0" rtlCol="0">
            <a:spAutoFit/>
          </a:bodyPr>
          <a:lstStyle/>
          <a:p>
            <a:r>
              <a:rPr lang="en-US" sz="1200" b="1" dirty="0" smtClean="0">
                <a:latin typeface="Adobe Clean Light" panose="020B0303020404020204"/>
              </a:rPr>
              <a:t>DE</a:t>
            </a:r>
          </a:p>
        </p:txBody>
      </p:sp>
      <p:sp>
        <p:nvSpPr>
          <p:cNvPr id="12" name="TextBox 11"/>
          <p:cNvSpPr txBox="1"/>
          <p:nvPr/>
        </p:nvSpPr>
        <p:spPr>
          <a:xfrm>
            <a:off x="7327663" y="1877439"/>
            <a:ext cx="205184" cy="184666"/>
          </a:xfrm>
          <a:prstGeom prst="rect">
            <a:avLst/>
          </a:prstGeom>
          <a:noFill/>
        </p:spPr>
        <p:txBody>
          <a:bodyPr wrap="none" lIns="0" tIns="0" rIns="0" bIns="0" rtlCol="0">
            <a:spAutoFit/>
          </a:bodyPr>
          <a:lstStyle/>
          <a:p>
            <a:r>
              <a:rPr lang="en-US" sz="1200" b="1" dirty="0" smtClean="0">
                <a:latin typeface="Adobe Clean Light" panose="020B0303020404020204"/>
              </a:rPr>
              <a:t>FR</a:t>
            </a:r>
          </a:p>
        </p:txBody>
      </p:sp>
      <p:graphicFrame>
        <p:nvGraphicFramePr>
          <p:cNvPr id="13" name="Chart 12"/>
          <p:cNvGraphicFramePr/>
          <p:nvPr>
            <p:extLst/>
          </p:nvPr>
        </p:nvGraphicFramePr>
        <p:xfrm>
          <a:off x="342900" y="1966617"/>
          <a:ext cx="3273425" cy="245758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881738" y="1351280"/>
            <a:ext cx="7380525" cy="153888"/>
          </a:xfrm>
          <a:prstGeom prst="rect">
            <a:avLst/>
          </a:prstGeom>
          <a:noFill/>
        </p:spPr>
        <p:txBody>
          <a:bodyPr wrap="square" lIns="0" tIns="0" rIns="0" bIns="0" rtlCol="0">
            <a:spAutoFit/>
          </a:bodyPr>
          <a:lstStyle/>
          <a:p>
            <a:pPr algn="ctr"/>
            <a:r>
              <a:rPr lang="en-US" sz="1000" b="1" dirty="0" smtClean="0">
                <a:latin typeface="Adobe Clean Light"/>
              </a:rPr>
              <a:t>Familiarity with New Marketing Terms</a:t>
            </a:r>
          </a:p>
        </p:txBody>
      </p:sp>
    </p:spTree>
    <p:extLst>
      <p:ext uri="{BB962C8B-B14F-4D97-AF65-F5344CB8AC3E}">
        <p14:creationId xmlns:p14="http://schemas.microsoft.com/office/powerpoint/2010/main" val="32666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55493" y="149728"/>
            <a:ext cx="8686800" cy="461665"/>
          </a:xfrm>
          <a:prstGeom prst="rect">
            <a:avLst/>
          </a:prstGeom>
        </p:spPr>
        <p:txBody>
          <a:bodyPr/>
          <a:lst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a:lstStyle>
          <a:p>
            <a:pPr algn="l"/>
            <a:r>
              <a:rPr lang="en-US" sz="2800" dirty="0" smtClean="0">
                <a:solidFill>
                  <a:srgbClr val="424242"/>
                </a:solidFill>
                <a:latin typeface="Adobe Clean"/>
                <a:cs typeface="Adobe Clean"/>
              </a:rPr>
              <a:t>KEY </a:t>
            </a:r>
            <a:r>
              <a:rPr lang="en-US" sz="2800" dirty="0">
                <a:solidFill>
                  <a:srgbClr val="424242"/>
                </a:solidFill>
                <a:latin typeface="Adobe Clean"/>
                <a:cs typeface="Adobe Clean"/>
              </a:rPr>
              <a:t>FINDINGS </a:t>
            </a:r>
            <a:r>
              <a:rPr lang="en-US" sz="2100" dirty="0" smtClean="0">
                <a:solidFill>
                  <a:srgbClr val="424242"/>
                </a:solidFill>
                <a:latin typeface="Adobe Clean"/>
                <a:cs typeface="Adobe Clean"/>
              </a:rPr>
              <a:t>(2)</a:t>
            </a:r>
            <a:endParaRPr lang="en-US" sz="2100" dirty="0">
              <a:solidFill>
                <a:srgbClr val="424242"/>
              </a:solidFill>
              <a:latin typeface="Adobe Clean"/>
              <a:cs typeface="Adobe Clean"/>
            </a:endParaRPr>
          </a:p>
          <a:p>
            <a:pPr algn="l"/>
            <a:endParaRPr lang="en-US" sz="1950" dirty="0">
              <a:solidFill>
                <a:srgbClr val="424242"/>
              </a:solidFill>
              <a:latin typeface="Adobe Clean"/>
              <a:cs typeface="Adobe Clean"/>
            </a:endParaRPr>
          </a:p>
        </p:txBody>
      </p:sp>
      <p:sp>
        <p:nvSpPr>
          <p:cNvPr id="5" name="Rectangle 4"/>
          <p:cNvSpPr/>
          <p:nvPr/>
        </p:nvSpPr>
        <p:spPr>
          <a:xfrm>
            <a:off x="251520" y="549333"/>
            <a:ext cx="8830816" cy="4478149"/>
          </a:xfrm>
          <a:prstGeom prst="rect">
            <a:avLst/>
          </a:prstGeom>
        </p:spPr>
        <p:txBody>
          <a:bodyPr wrap="square">
            <a:spAutoFit/>
          </a:bodyPr>
          <a:lstStyle/>
          <a:p>
            <a:pPr marL="57145" lvl="1" defTabSz="457154">
              <a:spcBef>
                <a:spcPts val="600"/>
              </a:spcBef>
            </a:pPr>
            <a:r>
              <a:rPr lang="en-US" dirty="0" smtClean="0">
                <a:solidFill>
                  <a:schemeClr val="tx2">
                    <a:lumMod val="75000"/>
                  </a:schemeClr>
                </a:solidFill>
                <a:latin typeface="Adobe Clean Light"/>
                <a:cs typeface="Adobe Clean"/>
              </a:rPr>
              <a:t>New technologies are transforming how marketers interact with their audiences; marketers must master these technologies to stay relevant </a:t>
            </a:r>
          </a:p>
          <a:p>
            <a:pPr marL="228595" lvl="1" indent="-17145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Marketers </a:t>
            </a:r>
            <a:r>
              <a:rPr lang="en-US" sz="1000" dirty="0">
                <a:solidFill>
                  <a:schemeClr val="tx1">
                    <a:lumMod val="75000"/>
                    <a:lumOff val="25000"/>
                  </a:schemeClr>
                </a:solidFill>
                <a:latin typeface="Adobe Clean Light"/>
                <a:cs typeface="Adobe Clean Light"/>
              </a:rPr>
              <a:t>believe that </a:t>
            </a:r>
            <a:r>
              <a:rPr lang="en-US" sz="1000" dirty="0" smtClean="0">
                <a:solidFill>
                  <a:schemeClr val="tx1">
                    <a:lumMod val="75000"/>
                    <a:lumOff val="25000"/>
                  </a:schemeClr>
                </a:solidFill>
                <a:latin typeface="Adobe Clean Light"/>
                <a:cs typeface="Adobe Clean Light"/>
              </a:rPr>
              <a:t>internet-connected </a:t>
            </a:r>
            <a:r>
              <a:rPr lang="en-US" sz="1000" dirty="0">
                <a:solidFill>
                  <a:schemeClr val="tx1">
                    <a:lumMod val="75000"/>
                    <a:lumOff val="25000"/>
                  </a:schemeClr>
                </a:solidFill>
                <a:latin typeface="Adobe Clean Light"/>
                <a:cs typeface="Adobe Clean Light"/>
              </a:rPr>
              <a:t>devices enable marketing to permeate every aspect of </a:t>
            </a:r>
            <a:r>
              <a:rPr lang="en-US" sz="1000" dirty="0" smtClean="0">
                <a:solidFill>
                  <a:schemeClr val="tx1">
                    <a:lumMod val="75000"/>
                    <a:lumOff val="25000"/>
                  </a:schemeClr>
                </a:solidFill>
                <a:latin typeface="Adobe Clean Light"/>
                <a:cs typeface="Adobe Clean Light"/>
              </a:rPr>
              <a:t>consumer life</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1</a:t>
            </a:r>
            <a:r>
              <a:rPr lang="en-US" sz="1000" dirty="0" smtClean="0">
                <a:solidFill>
                  <a:schemeClr val="tx1">
                    <a:lumMod val="75000"/>
                    <a:lumOff val="25000"/>
                  </a:schemeClr>
                </a:solidFill>
                <a:latin typeface="Adobe Clean Light"/>
                <a:cs typeface="Adobe Clean Light"/>
              </a:rPr>
              <a:t> </a:t>
            </a:r>
            <a:r>
              <a:rPr lang="en-US" sz="1000" dirty="0">
                <a:solidFill>
                  <a:schemeClr val="tx1">
                    <a:lumMod val="75000"/>
                    <a:lumOff val="25000"/>
                  </a:schemeClr>
                </a:solidFill>
                <a:latin typeface="Adobe Clean Light"/>
                <a:cs typeface="Adobe Clean Light"/>
              </a:rPr>
              <a:t>(69</a:t>
            </a:r>
            <a:r>
              <a:rPr lang="en-US" sz="1000" dirty="0" smtClean="0">
                <a:solidFill>
                  <a:schemeClr val="tx1">
                    <a:lumMod val="75000"/>
                    <a:lumOff val="25000"/>
                  </a:schemeClr>
                </a:solidFill>
                <a:latin typeface="Adobe Clean Light"/>
                <a:cs typeface="Adobe Clean Light"/>
              </a:rPr>
              <a:t>%) and marketers </a:t>
            </a:r>
            <a:r>
              <a:rPr lang="en-US" sz="1000" dirty="0">
                <a:solidFill>
                  <a:schemeClr val="tx1">
                    <a:lumMod val="75000"/>
                    <a:lumOff val="25000"/>
                  </a:schemeClr>
                </a:solidFill>
                <a:latin typeface="Adobe Clean Light"/>
                <a:cs typeface="Adobe Clean Light"/>
              </a:rPr>
              <a:t>must become skilled in </a:t>
            </a:r>
            <a:r>
              <a:rPr lang="en-US" sz="1000" dirty="0" smtClean="0">
                <a:solidFill>
                  <a:schemeClr val="tx1">
                    <a:lumMod val="75000"/>
                    <a:lumOff val="25000"/>
                  </a:schemeClr>
                </a:solidFill>
                <a:latin typeface="Adobe Clean Light"/>
                <a:cs typeface="Adobe Clean Light"/>
              </a:rPr>
              <a:t>mobile</a:t>
            </a:r>
            <a:r>
              <a:rPr lang="en-US" sz="1000" baseline="30000" dirty="0" smtClean="0">
                <a:solidFill>
                  <a:srgbClr val="595959"/>
                </a:solidFill>
                <a:latin typeface="Adobe Clean Light"/>
                <a:cs typeface="Adobe Clean Light"/>
              </a:rPr>
              <a:t> 2</a:t>
            </a:r>
            <a:r>
              <a:rPr lang="en-US" sz="1000" dirty="0" smtClean="0">
                <a:solidFill>
                  <a:schemeClr val="tx1">
                    <a:lumMod val="75000"/>
                    <a:lumOff val="25000"/>
                  </a:schemeClr>
                </a:solidFill>
                <a:latin typeface="Adobe Clean Light"/>
                <a:cs typeface="Adobe Clean Light"/>
              </a:rPr>
              <a:t> </a:t>
            </a:r>
            <a:r>
              <a:rPr lang="en-US" sz="1000" dirty="0">
                <a:solidFill>
                  <a:schemeClr val="tx1">
                    <a:lumMod val="75000"/>
                    <a:lumOff val="25000"/>
                  </a:schemeClr>
                </a:solidFill>
                <a:latin typeface="Adobe Clean Light"/>
                <a:cs typeface="Adobe Clean Light"/>
              </a:rPr>
              <a:t>(70%) </a:t>
            </a:r>
            <a:r>
              <a:rPr lang="en-US" sz="1000" dirty="0" smtClean="0">
                <a:solidFill>
                  <a:schemeClr val="tx1">
                    <a:lumMod val="75000"/>
                    <a:lumOff val="25000"/>
                  </a:schemeClr>
                </a:solidFill>
                <a:latin typeface="Adobe Clean Light"/>
                <a:cs typeface="Adobe Clean Light"/>
              </a:rPr>
              <a:t>to </a:t>
            </a:r>
            <a:r>
              <a:rPr lang="en-US" sz="1000" dirty="0">
                <a:solidFill>
                  <a:schemeClr val="tx1">
                    <a:lumMod val="75000"/>
                    <a:lumOff val="25000"/>
                  </a:schemeClr>
                </a:solidFill>
                <a:latin typeface="Adobe Clean Light"/>
                <a:cs typeface="Adobe Clean Light"/>
              </a:rPr>
              <a:t>reach these consumers. </a:t>
            </a:r>
          </a:p>
          <a:p>
            <a:pPr marL="285715" lvl="1" indent="-228570" defTabSz="457154">
              <a:spcBef>
                <a:spcPts val="600"/>
              </a:spcBef>
              <a:buFont typeface="Arial" panose="020B0604020202020204" pitchFamily="34" charset="0"/>
              <a:buChar char="•"/>
            </a:pPr>
            <a:r>
              <a:rPr lang="en-US" sz="1000" dirty="0">
                <a:solidFill>
                  <a:schemeClr val="tx1">
                    <a:lumMod val="75000"/>
                    <a:lumOff val="25000"/>
                  </a:schemeClr>
                </a:solidFill>
                <a:latin typeface="Adobe Clean Light"/>
                <a:cs typeface="Adobe Clean Light"/>
              </a:rPr>
              <a:t>Technology is contributing </a:t>
            </a:r>
            <a:r>
              <a:rPr lang="en-US" sz="1000" dirty="0" smtClean="0">
                <a:solidFill>
                  <a:schemeClr val="tx1">
                    <a:lumMod val="75000"/>
                    <a:lumOff val="25000"/>
                  </a:schemeClr>
                </a:solidFill>
                <a:latin typeface="Adobe Clean Light"/>
                <a:cs typeface="Adobe Clean Light"/>
              </a:rPr>
              <a:t>to </a:t>
            </a:r>
            <a:r>
              <a:rPr lang="en-US" sz="1000" dirty="0">
                <a:solidFill>
                  <a:schemeClr val="tx1">
                    <a:lumMod val="75000"/>
                    <a:lumOff val="25000"/>
                  </a:schemeClr>
                </a:solidFill>
                <a:latin typeface="Adobe Clean Light"/>
                <a:cs typeface="Adobe Clean Light"/>
              </a:rPr>
              <a:t>the change in consumer expectations – consumers now expect immediate responses (78%), compelling content </a:t>
            </a:r>
            <a:r>
              <a:rPr lang="en-US" sz="1000" dirty="0" smtClean="0">
                <a:solidFill>
                  <a:schemeClr val="tx1">
                    <a:lumMod val="75000"/>
                    <a:lumOff val="25000"/>
                  </a:schemeClr>
                </a:solidFill>
                <a:latin typeface="Adobe Clean Light"/>
                <a:cs typeface="Adobe Clean Light"/>
              </a:rPr>
              <a:t>(77%), uniquely tailored </a:t>
            </a:r>
            <a:r>
              <a:rPr lang="en-US" sz="1000" dirty="0">
                <a:solidFill>
                  <a:schemeClr val="tx1">
                    <a:lumMod val="75000"/>
                    <a:lumOff val="25000"/>
                  </a:schemeClr>
                </a:solidFill>
                <a:latin typeface="Adobe Clean Light"/>
                <a:cs typeface="Adobe Clean Light"/>
              </a:rPr>
              <a:t>marketing (69%) and 24/7 engagement with brands (65</a:t>
            </a:r>
            <a:r>
              <a:rPr lang="en-US" sz="1000" dirty="0" smtClean="0">
                <a:solidFill>
                  <a:schemeClr val="tx1">
                    <a:lumMod val="75000"/>
                    <a:lumOff val="25000"/>
                  </a:schemeClr>
                </a:solidFill>
                <a:latin typeface="Adobe Clean Light"/>
                <a:cs typeface="Adobe Clean Light"/>
              </a:rPr>
              <a:t>%)</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3</a:t>
            </a:r>
            <a:r>
              <a:rPr lang="en-US" sz="1000" dirty="0" smtClean="0">
                <a:solidFill>
                  <a:schemeClr val="tx1">
                    <a:lumMod val="75000"/>
                    <a:lumOff val="25000"/>
                  </a:schemeClr>
                </a:solidFill>
                <a:latin typeface="Adobe Clean Light"/>
                <a:cs typeface="Adobe Clean Light"/>
              </a:rPr>
              <a:t>.</a:t>
            </a:r>
          </a:p>
          <a:p>
            <a:pPr marL="57145" lvl="1" defTabSz="457154">
              <a:spcBef>
                <a:spcPts val="600"/>
              </a:spcBef>
            </a:pPr>
            <a:endParaRPr lang="en-US" sz="1000" dirty="0">
              <a:solidFill>
                <a:schemeClr val="tx1">
                  <a:lumMod val="75000"/>
                  <a:lumOff val="25000"/>
                </a:schemeClr>
              </a:solidFill>
              <a:latin typeface="Adobe Clean Light"/>
              <a:cs typeface="Adobe Clean Light"/>
            </a:endParaRPr>
          </a:p>
          <a:p>
            <a:pPr marL="57145" lvl="1" defTabSz="457154">
              <a:spcBef>
                <a:spcPts val="600"/>
              </a:spcBef>
            </a:pPr>
            <a:r>
              <a:rPr lang="en-US" dirty="0" smtClean="0">
                <a:solidFill>
                  <a:schemeClr val="tx2">
                    <a:lumMod val="75000"/>
                  </a:schemeClr>
                </a:solidFill>
                <a:latin typeface="Adobe Clean Light"/>
                <a:cs typeface="Adobe Clean"/>
              </a:rPr>
              <a:t>Mobile is most important to marketers now. Wearable and the internet of things will be crucial in the future.</a:t>
            </a:r>
            <a:endParaRPr lang="en-US" dirty="0">
              <a:solidFill>
                <a:schemeClr val="tx2">
                  <a:lumMod val="75000"/>
                </a:schemeClr>
              </a:solidFill>
              <a:latin typeface="Adobe Clean Light"/>
              <a:cs typeface="Adobe Clean"/>
            </a:endParaRPr>
          </a:p>
          <a:p>
            <a:pPr marL="285715" lvl="1" indent="-228570" defTabSz="457154">
              <a:spcBef>
                <a:spcPts val="600"/>
              </a:spcBef>
              <a:buFont typeface="Arial" panose="020B0604020202020204" pitchFamily="34" charset="0"/>
              <a:buChar char="•"/>
            </a:pPr>
            <a:r>
              <a:rPr lang="en-US" sz="1000" dirty="0">
                <a:solidFill>
                  <a:srgbClr val="404040"/>
                </a:solidFill>
                <a:latin typeface="Adobe Clean Light"/>
                <a:cs typeface="Adobe Clean Light"/>
              </a:rPr>
              <a:t>72% believe the </a:t>
            </a:r>
            <a:r>
              <a:rPr lang="en-US" sz="1000" dirty="0">
                <a:solidFill>
                  <a:schemeClr val="tx1">
                    <a:lumMod val="75000"/>
                    <a:lumOff val="25000"/>
                  </a:schemeClr>
                </a:solidFill>
                <a:latin typeface="Adobe Clean Light"/>
                <a:cs typeface="Adobe Clean Light"/>
              </a:rPr>
              <a:t>rise of mobile and wearable technology has taken marketing into new </a:t>
            </a:r>
            <a:r>
              <a:rPr lang="en-US" sz="1000" dirty="0" smtClean="0">
                <a:solidFill>
                  <a:schemeClr val="tx1">
                    <a:lumMod val="75000"/>
                    <a:lumOff val="25000"/>
                  </a:schemeClr>
                </a:solidFill>
                <a:latin typeface="Adobe Clean Light"/>
                <a:cs typeface="Adobe Clean Light"/>
              </a:rPr>
              <a:t>territory</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4</a:t>
            </a:r>
            <a:r>
              <a:rPr lang="en-US" sz="1000" dirty="0" smtClean="0">
                <a:solidFill>
                  <a:schemeClr val="tx1">
                    <a:lumMod val="75000"/>
                    <a:lumOff val="25000"/>
                  </a:schemeClr>
                </a:solidFill>
                <a:latin typeface="Adobe Clean Light"/>
                <a:cs typeface="Adobe Clean Light"/>
              </a:rPr>
              <a:t> </a:t>
            </a:r>
            <a:r>
              <a:rPr lang="en-US" sz="1000" dirty="0">
                <a:solidFill>
                  <a:schemeClr val="tx1">
                    <a:lumMod val="75000"/>
                    <a:lumOff val="25000"/>
                  </a:schemeClr>
                </a:solidFill>
                <a:latin typeface="Adobe Clean Light"/>
                <a:cs typeface="Adobe Clean Light"/>
              </a:rPr>
              <a:t>and 52% believe marketing today is all about mobile and internet-connected </a:t>
            </a:r>
            <a:r>
              <a:rPr lang="en-US" sz="1000" dirty="0" smtClean="0">
                <a:solidFill>
                  <a:schemeClr val="tx1">
                    <a:lumMod val="75000"/>
                    <a:lumOff val="25000"/>
                  </a:schemeClr>
                </a:solidFill>
                <a:latin typeface="Adobe Clean Light"/>
                <a:cs typeface="Adobe Clean Light"/>
              </a:rPr>
              <a:t>devices</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5</a:t>
            </a:r>
            <a:r>
              <a:rPr lang="en-US" sz="1000" dirty="0" smtClean="0">
                <a:solidFill>
                  <a:schemeClr val="tx1">
                    <a:lumMod val="75000"/>
                    <a:lumOff val="25000"/>
                  </a:schemeClr>
                </a:solidFill>
                <a:latin typeface="Adobe Clean Light"/>
                <a:cs typeface="Adobe Clean Light"/>
              </a:rPr>
              <a:t>. </a:t>
            </a:r>
            <a:endParaRPr lang="en-US" sz="1000" dirty="0">
              <a:solidFill>
                <a:schemeClr val="tx1">
                  <a:lumMod val="75000"/>
                  <a:lumOff val="25000"/>
                </a:schemeClr>
              </a:solidFill>
              <a:latin typeface="Adobe Clean Light"/>
              <a:cs typeface="Adobe Clean Light"/>
            </a:endParaRP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While </a:t>
            </a:r>
            <a:r>
              <a:rPr lang="en-US" sz="1000" dirty="0">
                <a:solidFill>
                  <a:schemeClr val="tx1">
                    <a:lumMod val="75000"/>
                    <a:lumOff val="25000"/>
                  </a:schemeClr>
                </a:solidFill>
                <a:latin typeface="Adobe Clean Light"/>
                <a:cs typeface="Adobe Clean Light"/>
              </a:rPr>
              <a:t>mobile and marketing for computers will continue to be important 3 years from now, it is wearables, IOT, and embedded screens that will see the largest shift in importance for </a:t>
            </a:r>
            <a:r>
              <a:rPr lang="en-US" sz="1000" dirty="0" smtClean="0">
                <a:solidFill>
                  <a:schemeClr val="tx1">
                    <a:lumMod val="75000"/>
                    <a:lumOff val="25000"/>
                  </a:schemeClr>
                </a:solidFill>
                <a:latin typeface="Adobe Clean Light"/>
                <a:cs typeface="Adobe Clean Light"/>
              </a:rPr>
              <a:t>marketers </a:t>
            </a:r>
            <a:r>
              <a:rPr lang="en-US" sz="1000" baseline="30000" dirty="0" smtClean="0">
                <a:solidFill>
                  <a:srgbClr val="595959"/>
                </a:solidFill>
                <a:latin typeface="Adobe Clean Light"/>
                <a:cs typeface="Adobe Clean Light"/>
              </a:rPr>
              <a:t>6,7</a:t>
            </a:r>
            <a:r>
              <a:rPr lang="en-US" sz="1000" dirty="0" smtClean="0">
                <a:solidFill>
                  <a:srgbClr val="595959"/>
                </a:solidFill>
                <a:latin typeface="Adobe Clean Light"/>
                <a:cs typeface="Adobe Clean Light"/>
              </a:rPr>
              <a:t>.</a:t>
            </a:r>
            <a:endParaRPr lang="en-US" sz="1000" baseline="30000" dirty="0" smtClean="0">
              <a:solidFill>
                <a:srgbClr val="595959"/>
              </a:solidFill>
              <a:latin typeface="Adobe Clean Light"/>
              <a:cs typeface="Adobe Clean Light"/>
            </a:endParaRPr>
          </a:p>
          <a:p>
            <a:pPr marL="57145" lvl="1" defTabSz="457154">
              <a:spcBef>
                <a:spcPts val="600"/>
              </a:spcBef>
            </a:pPr>
            <a:endParaRPr lang="en-US" sz="1000" dirty="0">
              <a:solidFill>
                <a:schemeClr val="tx1">
                  <a:lumMod val="75000"/>
                  <a:lumOff val="25000"/>
                </a:schemeClr>
              </a:solidFill>
              <a:latin typeface="Adobe Clean Light"/>
              <a:cs typeface="Adobe Clean Light"/>
            </a:endParaRPr>
          </a:p>
          <a:p>
            <a:pPr marL="57145" lvl="1" defTabSz="457154">
              <a:spcBef>
                <a:spcPts val="600"/>
              </a:spcBef>
            </a:pPr>
            <a:r>
              <a:rPr lang="en-US" dirty="0">
                <a:solidFill>
                  <a:schemeClr val="tx2">
                    <a:lumMod val="75000"/>
                  </a:schemeClr>
                </a:solidFill>
                <a:latin typeface="Adobe Clean Light"/>
                <a:cs typeface="Adobe Clean"/>
              </a:rPr>
              <a:t>Technology has </a:t>
            </a:r>
            <a:r>
              <a:rPr lang="en-US" dirty="0" smtClean="0">
                <a:solidFill>
                  <a:schemeClr val="tx2">
                    <a:lumMod val="75000"/>
                  </a:schemeClr>
                </a:solidFill>
                <a:latin typeface="Adobe Clean Light"/>
                <a:cs typeface="Adobe Clean"/>
              </a:rPr>
              <a:t>changed </a:t>
            </a:r>
            <a:r>
              <a:rPr lang="en-US" dirty="0">
                <a:solidFill>
                  <a:schemeClr val="tx2">
                    <a:lumMod val="75000"/>
                  </a:schemeClr>
                </a:solidFill>
                <a:latin typeface="Adobe Clean Light"/>
                <a:cs typeface="Adobe Clean"/>
              </a:rPr>
              <a:t>how marketing effectiveness </a:t>
            </a:r>
            <a:r>
              <a:rPr lang="en-US" dirty="0" smtClean="0">
                <a:solidFill>
                  <a:schemeClr val="tx2">
                    <a:lumMod val="75000"/>
                  </a:schemeClr>
                </a:solidFill>
                <a:latin typeface="Adobe Clean Light"/>
                <a:cs typeface="Adobe Clean"/>
              </a:rPr>
              <a:t>is measured </a:t>
            </a:r>
            <a:endParaRPr lang="en-US" dirty="0">
              <a:solidFill>
                <a:schemeClr val="tx2">
                  <a:lumMod val="75000"/>
                </a:schemeClr>
              </a:solidFill>
              <a:latin typeface="Adobe Clean Light"/>
              <a:cs typeface="Adobe Clean"/>
            </a:endParaRPr>
          </a:p>
          <a:p>
            <a:pPr marL="285715" lvl="1" indent="-228570" defTabSz="457154">
              <a:spcBef>
                <a:spcPts val="600"/>
              </a:spcBef>
              <a:buFont typeface="Arial" panose="020B0604020202020204" pitchFamily="34" charset="0"/>
              <a:buChar char="•"/>
            </a:pPr>
            <a:r>
              <a:rPr lang="en-US" sz="1000" dirty="0">
                <a:solidFill>
                  <a:schemeClr val="tx1">
                    <a:lumMod val="75000"/>
                    <a:lumOff val="25000"/>
                  </a:schemeClr>
                </a:solidFill>
                <a:latin typeface="Adobe Clean Light"/>
                <a:cs typeface="Adobe Clean Light"/>
              </a:rPr>
              <a:t>Nearly 3 in 5 (58%) believe new technologies are changing how they reach audiences and analyze marketing </a:t>
            </a:r>
            <a:r>
              <a:rPr lang="en-US" sz="1000" dirty="0" smtClean="0">
                <a:solidFill>
                  <a:schemeClr val="tx1">
                    <a:lumMod val="75000"/>
                    <a:lumOff val="25000"/>
                  </a:schemeClr>
                </a:solidFill>
                <a:latin typeface="Adobe Clean Light"/>
                <a:cs typeface="Adobe Clean Light"/>
              </a:rPr>
              <a:t>effectiveness</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8</a:t>
            </a:r>
            <a:r>
              <a:rPr lang="en-US" sz="1000" dirty="0" smtClean="0">
                <a:solidFill>
                  <a:schemeClr val="tx1">
                    <a:lumMod val="75000"/>
                    <a:lumOff val="25000"/>
                  </a:schemeClr>
                </a:solidFill>
                <a:latin typeface="Adobe Clean Light"/>
                <a:cs typeface="Adobe Clean Light"/>
              </a:rPr>
              <a:t>. </a:t>
            </a:r>
            <a:endParaRPr lang="en-US" sz="1000" dirty="0">
              <a:solidFill>
                <a:schemeClr val="tx1">
                  <a:lumMod val="75000"/>
                  <a:lumOff val="25000"/>
                </a:schemeClr>
              </a:solidFill>
              <a:latin typeface="Adobe Clean Light"/>
              <a:cs typeface="Adobe Clean Light"/>
            </a:endParaRPr>
          </a:p>
          <a:p>
            <a:pPr marL="285715" lvl="1" indent="-228570" defTabSz="457154">
              <a:spcBef>
                <a:spcPts val="600"/>
              </a:spcBef>
              <a:buFont typeface="Arial" panose="020B0604020202020204" pitchFamily="34" charset="0"/>
              <a:buChar char="•"/>
            </a:pPr>
            <a:r>
              <a:rPr lang="en-US" sz="1000" dirty="0">
                <a:solidFill>
                  <a:schemeClr val="tx1">
                    <a:lumMod val="75000"/>
                    <a:lumOff val="25000"/>
                  </a:schemeClr>
                </a:solidFill>
                <a:latin typeface="Adobe Clean Light"/>
                <a:cs typeface="Adobe Clean Light"/>
              </a:rPr>
              <a:t>60% agree capturing and applying data to inform and drive marketing activities is the new </a:t>
            </a:r>
            <a:r>
              <a:rPr lang="en-US" sz="1000" dirty="0" smtClean="0">
                <a:solidFill>
                  <a:schemeClr val="tx1">
                    <a:lumMod val="75000"/>
                    <a:lumOff val="25000"/>
                  </a:schemeClr>
                </a:solidFill>
                <a:latin typeface="Adobe Clean Light"/>
                <a:cs typeface="Adobe Clean Light"/>
              </a:rPr>
              <a:t>reality</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9</a:t>
            </a:r>
            <a:r>
              <a:rPr lang="en-US" sz="1000" dirty="0" smtClean="0">
                <a:solidFill>
                  <a:schemeClr val="tx1">
                    <a:lumMod val="75000"/>
                    <a:lumOff val="25000"/>
                  </a:schemeClr>
                </a:solidFill>
                <a:latin typeface="Adobe Clean Light"/>
                <a:cs typeface="Adobe Clean Light"/>
              </a:rPr>
              <a:t>.</a:t>
            </a:r>
            <a:endParaRPr lang="en-US" sz="1000" dirty="0">
              <a:solidFill>
                <a:schemeClr val="tx1">
                  <a:lumMod val="75000"/>
                  <a:lumOff val="25000"/>
                </a:schemeClr>
              </a:solidFill>
              <a:latin typeface="Adobe Clean Light"/>
              <a:cs typeface="Adobe Clean Light"/>
            </a:endParaRPr>
          </a:p>
          <a:p>
            <a:pPr marL="285715" lvl="1" indent="-228570" defTabSz="457154">
              <a:spcBef>
                <a:spcPts val="600"/>
              </a:spcBef>
              <a:buFont typeface="Arial" panose="020B0604020202020204" pitchFamily="34" charset="0"/>
              <a:buChar char="•"/>
            </a:pPr>
            <a:r>
              <a:rPr lang="en-US" sz="1000" dirty="0">
                <a:solidFill>
                  <a:schemeClr val="tx1">
                    <a:lumMod val="75000"/>
                    <a:lumOff val="25000"/>
                  </a:schemeClr>
                </a:solidFill>
                <a:latin typeface="Adobe Clean Light"/>
                <a:cs typeface="Adobe Clean Light"/>
              </a:rPr>
              <a:t>59% agree that data (metrics from digital ads, campaigns, website, etc.) are informative in evolving their company’s marketing </a:t>
            </a:r>
            <a:r>
              <a:rPr lang="en-US" sz="1000" dirty="0" smtClean="0">
                <a:solidFill>
                  <a:schemeClr val="tx1">
                    <a:lumMod val="75000"/>
                    <a:lumOff val="25000"/>
                  </a:schemeClr>
                </a:solidFill>
                <a:latin typeface="Adobe Clean Light"/>
                <a:cs typeface="Adobe Clean Light"/>
              </a:rPr>
              <a:t>creative</a:t>
            </a:r>
            <a:r>
              <a:rPr lang="en-US" sz="1000" baseline="30000" dirty="0">
                <a:solidFill>
                  <a:srgbClr val="595959"/>
                </a:solidFill>
                <a:latin typeface="Adobe Clean Light"/>
                <a:cs typeface="Adobe Clean Light"/>
              </a:rPr>
              <a:t> </a:t>
            </a:r>
            <a:r>
              <a:rPr lang="en-US" sz="1000" baseline="30000" dirty="0" smtClean="0">
                <a:solidFill>
                  <a:srgbClr val="595959"/>
                </a:solidFill>
                <a:latin typeface="Adobe Clean Light"/>
                <a:cs typeface="Adobe Clean Light"/>
              </a:rPr>
              <a:t>10</a:t>
            </a:r>
            <a:r>
              <a:rPr lang="en-US" sz="1000" dirty="0" smtClean="0">
                <a:solidFill>
                  <a:schemeClr val="tx1">
                    <a:lumMod val="75000"/>
                    <a:lumOff val="25000"/>
                  </a:schemeClr>
                </a:solidFill>
                <a:latin typeface="Adobe Clean Light"/>
                <a:cs typeface="Adobe Clean Light"/>
              </a:rPr>
              <a:t>.</a:t>
            </a:r>
            <a:endParaRPr lang="en-US" sz="1000" dirty="0">
              <a:solidFill>
                <a:schemeClr val="tx1">
                  <a:lumMod val="75000"/>
                  <a:lumOff val="25000"/>
                </a:schemeClr>
              </a:solidFill>
              <a:latin typeface="Adobe Clean Light"/>
              <a:cs typeface="Adobe Clean Light"/>
            </a:endParaRPr>
          </a:p>
        </p:txBody>
      </p:sp>
      <p:sp>
        <p:nvSpPr>
          <p:cNvPr id="4" name="TextBox 3"/>
          <p:cNvSpPr txBox="1"/>
          <p:nvPr/>
        </p:nvSpPr>
        <p:spPr>
          <a:xfrm>
            <a:off x="1835696" y="4876006"/>
            <a:ext cx="6048672" cy="184666"/>
          </a:xfrm>
          <a:prstGeom prst="rect">
            <a:avLst/>
          </a:prstGeom>
          <a:noFill/>
        </p:spPr>
        <p:txBody>
          <a:bodyPr wrap="square" rtlCol="0">
            <a:spAutoFit/>
          </a:bodyPr>
          <a:lstStyle/>
          <a:p>
            <a:r>
              <a:rPr lang="en-US" sz="600" dirty="0" smtClean="0">
                <a:latin typeface="Adobe Clean Light" panose="020B0303020404020204"/>
              </a:rPr>
              <a:t>Questions Referenced: 1 (T12) 2 (Q27) 3 (Q22) 4 (Q22) 5 (Q16) 6 (Q28) 7 (Q29) 8 (T5) 9 (T12) 10( T12)</a:t>
            </a:r>
            <a:endParaRPr lang="en-US" sz="600" dirty="0">
              <a:latin typeface="Adobe Clean Light" panose="020B0303020404020204"/>
            </a:endParaRPr>
          </a:p>
        </p:txBody>
      </p:sp>
    </p:spTree>
    <p:extLst>
      <p:ext uri="{BB962C8B-B14F-4D97-AF65-F5344CB8AC3E}">
        <p14:creationId xmlns:p14="http://schemas.microsoft.com/office/powerpoint/2010/main" val="25127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2423145" y="4889032"/>
            <a:ext cx="5651555" cy="92311"/>
          </a:xfrm>
          <a:prstGeom prst="rect">
            <a:avLst/>
          </a:prstGeom>
        </p:spPr>
        <p:txBody>
          <a:bodyPr>
            <a:noAutofit/>
          </a:bodyPr>
          <a:lstStyle/>
          <a:p>
            <a:pPr marL="0" indent="0">
              <a:buNone/>
            </a:pPr>
            <a:r>
              <a:rPr lang="en-US" sz="600" dirty="0">
                <a:solidFill>
                  <a:srgbClr val="595959"/>
                </a:solidFill>
                <a:latin typeface="Adobe Clean Light"/>
                <a:cs typeface="Adobe Clean Light"/>
              </a:rPr>
              <a:t>Q22. How much do you disagree or agree with each of the following statements relating to consumer expectations today?</a:t>
            </a:r>
          </a:p>
        </p:txBody>
      </p:sp>
      <p:sp>
        <p:nvSpPr>
          <p:cNvPr id="44" name="Title 2"/>
          <p:cNvSpPr txBox="1">
            <a:spLocks/>
          </p:cNvSpPr>
          <p:nvPr/>
        </p:nvSpPr>
        <p:spPr>
          <a:xfrm>
            <a:off x="190501" y="205897"/>
            <a:ext cx="8680230" cy="886525"/>
          </a:xfrm>
          <a:prstGeom prst="rect">
            <a:avLst/>
          </a:prstGeom>
        </p:spPr>
        <p:txBody>
          <a:bodyPr wrap="square" lIns="0" tIns="0" rIns="0" bIns="0" anchor="ctr">
            <a:spAutoFit/>
          </a:bodyPr>
          <a:lstStyle>
            <a:lvl1pPr algn="l" defTabSz="457200" rtl="0" eaLnBrk="1" latinLnBrk="0" hangingPunct="1">
              <a:lnSpc>
                <a:spcPct val="100000"/>
              </a:lnSpc>
              <a:spcBef>
                <a:spcPct val="0"/>
              </a:spcBef>
              <a:buNone/>
              <a:defRPr sz="3000" b="1" i="0" kern="1200">
                <a:solidFill>
                  <a:srgbClr val="595959"/>
                </a:solidFill>
                <a:latin typeface="Franklin Gothic Book" pitchFamily="34" charset="0"/>
                <a:ea typeface="+mj-ea"/>
                <a:cs typeface="Franklin Gothic Book" pitchFamily="34" charset="0"/>
              </a:defRPr>
            </a:lvl1pPr>
          </a:lstStyle>
          <a:p>
            <a:pPr>
              <a:lnSpc>
                <a:spcPct val="80000"/>
              </a:lnSpc>
            </a:pPr>
            <a:r>
              <a:rPr lang="en-US" sz="2400" dirty="0">
                <a:latin typeface="Adobe Clean Light"/>
                <a:cs typeface="+mj-cs"/>
              </a:rPr>
              <a:t>While U.K. and France believe immediate response is most important to consumers, Germany believes that compelling content is of more importance</a:t>
            </a:r>
          </a:p>
        </p:txBody>
      </p:sp>
      <p:grpSp>
        <p:nvGrpSpPr>
          <p:cNvPr id="87" name="Group 86"/>
          <p:cNvGrpSpPr/>
          <p:nvPr/>
        </p:nvGrpSpPr>
        <p:grpSpPr>
          <a:xfrm>
            <a:off x="4830672" y="3110310"/>
            <a:ext cx="3301269" cy="819137"/>
            <a:chOff x="855961" y="2187545"/>
            <a:chExt cx="3301269" cy="819137"/>
          </a:xfrm>
        </p:grpSpPr>
        <p:sp>
          <p:nvSpPr>
            <p:cNvPr id="73" name="Teardrop 72"/>
            <p:cNvSpPr/>
            <p:nvPr/>
          </p:nvSpPr>
          <p:spPr>
            <a:xfrm rot="16141728" flipH="1" flipV="1">
              <a:off x="889138" y="2187085"/>
              <a:ext cx="629613" cy="630533"/>
            </a:xfrm>
            <a:prstGeom prst="teardrop">
              <a:avLst/>
            </a:prstGeom>
            <a:solidFill>
              <a:srgbClr val="404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dobe Clean Light"/>
              </a:endParaRPr>
            </a:p>
          </p:txBody>
        </p:sp>
        <p:sp>
          <p:nvSpPr>
            <p:cNvPr id="26" name="TextBox 25"/>
            <p:cNvSpPr txBox="1"/>
            <p:nvPr/>
          </p:nvSpPr>
          <p:spPr>
            <a:xfrm>
              <a:off x="1605249" y="2360773"/>
              <a:ext cx="2551981" cy="276999"/>
            </a:xfrm>
            <a:prstGeom prst="rect">
              <a:avLst/>
            </a:prstGeom>
            <a:noFill/>
          </p:spPr>
          <p:txBody>
            <a:bodyPr wrap="none" lIns="0" tIns="0" rIns="0" bIns="0" rtlCol="0">
              <a:spAutoFit/>
            </a:bodyPr>
            <a:lstStyle/>
            <a:p>
              <a:r>
                <a:rPr lang="en-US" dirty="0" smtClean="0">
                  <a:ln w="22225">
                    <a:noFill/>
                    <a:prstDash val="solid"/>
                  </a:ln>
                  <a:solidFill>
                    <a:srgbClr val="595959"/>
                  </a:solidFill>
                  <a:latin typeface="Adobe Clean Black"/>
                  <a:cs typeface="Adobe Clean Black"/>
                </a:rPr>
                <a:t>Engage with brands 24/7</a:t>
              </a:r>
              <a:endParaRPr lang="en-US" dirty="0">
                <a:ln w="22225">
                  <a:noFill/>
                  <a:prstDash val="solid"/>
                </a:ln>
                <a:solidFill>
                  <a:srgbClr val="595959"/>
                </a:solidFill>
                <a:latin typeface="Adobe Clean Black"/>
                <a:cs typeface="Adobe Clean Black"/>
              </a:endParaRPr>
            </a:p>
          </p:txBody>
        </p:sp>
        <p:sp>
          <p:nvSpPr>
            <p:cNvPr id="33" name="TextBox 32"/>
            <p:cNvSpPr txBox="1"/>
            <p:nvPr/>
          </p:nvSpPr>
          <p:spPr>
            <a:xfrm>
              <a:off x="855961" y="2337920"/>
              <a:ext cx="685800" cy="307777"/>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65</a:t>
              </a:r>
              <a:r>
                <a:rPr lang="en-US" sz="1600" b="1" dirty="0" smtClean="0">
                  <a:solidFill>
                    <a:schemeClr val="bg1"/>
                  </a:solidFill>
                  <a:latin typeface="Adobe Clean"/>
                  <a:cs typeface="Adobe Clean"/>
                </a:rPr>
                <a:t>%</a:t>
              </a:r>
              <a:endParaRPr lang="en-US" sz="1600" b="1" dirty="0">
                <a:solidFill>
                  <a:schemeClr val="bg1"/>
                </a:solidFill>
                <a:latin typeface="Adobe Clean"/>
                <a:ea typeface="+mj-ea"/>
                <a:cs typeface="Adobe Clean"/>
              </a:endParaRPr>
            </a:p>
          </p:txBody>
        </p:sp>
        <p:sp>
          <p:nvSpPr>
            <p:cNvPr id="53" name="TextBox 52"/>
            <p:cNvSpPr txBox="1"/>
            <p:nvPr/>
          </p:nvSpPr>
          <p:spPr>
            <a:xfrm>
              <a:off x="1616282" y="2845099"/>
              <a:ext cx="2523513" cy="161583"/>
            </a:xfrm>
            <a:prstGeom prst="rect">
              <a:avLst/>
            </a:prstGeom>
            <a:noFill/>
          </p:spPr>
          <p:txBody>
            <a:bodyPr wrap="square" lIns="0" tIns="0" rIns="0" bIns="0" rtlCol="0">
              <a:spAutoFit/>
            </a:bodyPr>
            <a:lstStyle/>
            <a:p>
              <a:r>
                <a:rPr lang="en-US" sz="1050" dirty="0" smtClean="0">
                  <a:solidFill>
                    <a:schemeClr val="bg1">
                      <a:lumMod val="50000"/>
                    </a:schemeClr>
                  </a:solidFill>
                  <a:latin typeface="Adobe Clean Light"/>
                </a:rPr>
                <a:t>UK </a:t>
              </a:r>
              <a:r>
                <a:rPr lang="en-US" sz="1050" dirty="0" smtClean="0">
                  <a:solidFill>
                    <a:srgbClr val="92D050"/>
                  </a:solidFill>
                  <a:latin typeface="Adobe Clean Light"/>
                </a:rPr>
                <a:t>66%</a:t>
              </a:r>
              <a:r>
                <a:rPr lang="en-US" sz="1050" dirty="0" smtClean="0">
                  <a:solidFill>
                    <a:schemeClr val="bg1">
                      <a:lumMod val="50000"/>
                    </a:schemeClr>
                  </a:solidFill>
                  <a:latin typeface="Adobe Clean Light"/>
                </a:rPr>
                <a:t>      Germany </a:t>
              </a:r>
              <a:r>
                <a:rPr lang="en-US" sz="1050" dirty="0" smtClean="0">
                  <a:solidFill>
                    <a:srgbClr val="FFCC00"/>
                  </a:solidFill>
                  <a:latin typeface="Adobe Clean Light"/>
                </a:rPr>
                <a:t>64%     </a:t>
              </a:r>
              <a:r>
                <a:rPr lang="en-US" sz="1050" dirty="0" smtClean="0">
                  <a:solidFill>
                    <a:schemeClr val="bg1">
                      <a:lumMod val="50000"/>
                    </a:schemeClr>
                  </a:solidFill>
                  <a:latin typeface="Adobe Clean Light"/>
                </a:rPr>
                <a:t>France  </a:t>
              </a:r>
              <a:r>
                <a:rPr lang="en-US" sz="1050" dirty="0" smtClean="0">
                  <a:solidFill>
                    <a:srgbClr val="66CCCC"/>
                  </a:solidFill>
                  <a:latin typeface="Adobe Clean Light"/>
                </a:rPr>
                <a:t>66%</a:t>
              </a:r>
            </a:p>
          </p:txBody>
        </p:sp>
      </p:grpSp>
      <p:grpSp>
        <p:nvGrpSpPr>
          <p:cNvPr id="86" name="Group 85"/>
          <p:cNvGrpSpPr/>
          <p:nvPr/>
        </p:nvGrpSpPr>
        <p:grpSpPr>
          <a:xfrm>
            <a:off x="985868" y="1285675"/>
            <a:ext cx="3283834" cy="823045"/>
            <a:chOff x="855961" y="2971358"/>
            <a:chExt cx="3283834" cy="823045"/>
          </a:xfrm>
        </p:grpSpPr>
        <p:sp>
          <p:nvSpPr>
            <p:cNvPr id="74" name="Teardrop 73"/>
            <p:cNvSpPr/>
            <p:nvPr/>
          </p:nvSpPr>
          <p:spPr>
            <a:xfrm rot="16141728" flipH="1" flipV="1">
              <a:off x="889139" y="2970898"/>
              <a:ext cx="629613" cy="630533"/>
            </a:xfrm>
            <a:prstGeom prst="teardrop">
              <a:avLst/>
            </a:prstGeom>
            <a:solidFill>
              <a:srgbClr val="404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dobe Clean Light"/>
              </a:endParaRPr>
            </a:p>
          </p:txBody>
        </p:sp>
        <p:sp>
          <p:nvSpPr>
            <p:cNvPr id="3" name="TextBox 2"/>
            <p:cNvSpPr txBox="1"/>
            <p:nvPr/>
          </p:nvSpPr>
          <p:spPr>
            <a:xfrm>
              <a:off x="1621902" y="3197046"/>
              <a:ext cx="2090316" cy="276999"/>
            </a:xfrm>
            <a:prstGeom prst="rect">
              <a:avLst/>
            </a:prstGeom>
            <a:noFill/>
          </p:spPr>
          <p:txBody>
            <a:bodyPr wrap="none" lIns="0" tIns="0" rIns="0" bIns="0" rtlCol="0">
              <a:spAutoFit/>
            </a:bodyPr>
            <a:lstStyle/>
            <a:p>
              <a:r>
                <a:rPr lang="en-US" dirty="0" smtClean="0">
                  <a:ln w="22225">
                    <a:noFill/>
                    <a:prstDash val="solid"/>
                  </a:ln>
                  <a:solidFill>
                    <a:srgbClr val="595959"/>
                  </a:solidFill>
                  <a:latin typeface="Adobe Clean Black"/>
                  <a:cs typeface="Adobe Clean Black"/>
                </a:rPr>
                <a:t>Immediate response</a:t>
              </a:r>
            </a:p>
          </p:txBody>
        </p:sp>
        <p:sp>
          <p:nvSpPr>
            <p:cNvPr id="30" name="TextBox 29"/>
            <p:cNvSpPr txBox="1"/>
            <p:nvPr/>
          </p:nvSpPr>
          <p:spPr>
            <a:xfrm>
              <a:off x="855961" y="3117965"/>
              <a:ext cx="685800" cy="307777"/>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78</a:t>
              </a:r>
              <a:r>
                <a:rPr lang="en-US" sz="1600" b="1" dirty="0" smtClean="0">
                  <a:solidFill>
                    <a:schemeClr val="bg1"/>
                  </a:solidFill>
                  <a:latin typeface="Adobe Clean"/>
                  <a:cs typeface="Adobe Clean"/>
                </a:rPr>
                <a:t>%</a:t>
              </a:r>
              <a:endParaRPr lang="en-US" sz="1600" b="1" dirty="0">
                <a:solidFill>
                  <a:schemeClr val="bg1"/>
                </a:solidFill>
                <a:latin typeface="Adobe Clean"/>
                <a:ea typeface="+mj-ea"/>
                <a:cs typeface="Adobe Clean"/>
              </a:endParaRPr>
            </a:p>
          </p:txBody>
        </p:sp>
        <p:sp>
          <p:nvSpPr>
            <p:cNvPr id="55" name="TextBox 54"/>
            <p:cNvSpPr txBox="1"/>
            <p:nvPr/>
          </p:nvSpPr>
          <p:spPr>
            <a:xfrm>
              <a:off x="1616282" y="3632820"/>
              <a:ext cx="2523513" cy="161583"/>
            </a:xfrm>
            <a:prstGeom prst="rect">
              <a:avLst/>
            </a:prstGeom>
            <a:noFill/>
          </p:spPr>
          <p:txBody>
            <a:bodyPr wrap="square" lIns="0" tIns="0" rIns="0" bIns="0" rtlCol="0">
              <a:spAutoFit/>
            </a:bodyPr>
            <a:lstStyle/>
            <a:p>
              <a:r>
                <a:rPr lang="en-US" sz="1050" dirty="0" smtClean="0">
                  <a:solidFill>
                    <a:schemeClr val="bg1">
                      <a:lumMod val="50000"/>
                    </a:schemeClr>
                  </a:solidFill>
                  <a:latin typeface="Adobe Clean Light"/>
                </a:rPr>
                <a:t>UK </a:t>
              </a:r>
              <a:r>
                <a:rPr lang="en-US" sz="1050" dirty="0" smtClean="0">
                  <a:solidFill>
                    <a:srgbClr val="92D050"/>
                  </a:solidFill>
                  <a:latin typeface="Adobe Clean Light"/>
                </a:rPr>
                <a:t>79%</a:t>
              </a:r>
              <a:r>
                <a:rPr lang="en-US" sz="1050" dirty="0" smtClean="0">
                  <a:solidFill>
                    <a:schemeClr val="bg1">
                      <a:lumMod val="50000"/>
                    </a:schemeClr>
                  </a:solidFill>
                  <a:latin typeface="Adobe Clean Light"/>
                </a:rPr>
                <a:t>      Germany </a:t>
              </a:r>
              <a:r>
                <a:rPr lang="en-US" sz="1050" dirty="0" smtClean="0">
                  <a:solidFill>
                    <a:srgbClr val="FFCC00"/>
                  </a:solidFill>
                  <a:latin typeface="Adobe Clean Light"/>
                </a:rPr>
                <a:t>72%     </a:t>
              </a:r>
              <a:r>
                <a:rPr lang="en-US" sz="1050" dirty="0" smtClean="0">
                  <a:solidFill>
                    <a:schemeClr val="bg1">
                      <a:lumMod val="50000"/>
                    </a:schemeClr>
                  </a:solidFill>
                  <a:latin typeface="Adobe Clean Light"/>
                </a:rPr>
                <a:t>France  </a:t>
              </a:r>
              <a:r>
                <a:rPr lang="en-US" sz="1050" dirty="0" smtClean="0">
                  <a:solidFill>
                    <a:srgbClr val="66CCCC"/>
                  </a:solidFill>
                  <a:latin typeface="Adobe Clean Light"/>
                </a:rPr>
                <a:t>82%</a:t>
              </a:r>
            </a:p>
          </p:txBody>
        </p:sp>
      </p:grpSp>
      <p:grpSp>
        <p:nvGrpSpPr>
          <p:cNvPr id="85" name="Group 84"/>
          <p:cNvGrpSpPr/>
          <p:nvPr/>
        </p:nvGrpSpPr>
        <p:grpSpPr>
          <a:xfrm>
            <a:off x="974141" y="2231631"/>
            <a:ext cx="3856531" cy="830227"/>
            <a:chOff x="855961" y="3695258"/>
            <a:chExt cx="3856531" cy="830227"/>
          </a:xfrm>
        </p:grpSpPr>
        <p:sp>
          <p:nvSpPr>
            <p:cNvPr id="25" name="TextBox 24"/>
            <p:cNvSpPr txBox="1"/>
            <p:nvPr/>
          </p:nvSpPr>
          <p:spPr>
            <a:xfrm>
              <a:off x="1621902" y="3756752"/>
              <a:ext cx="3090590" cy="553998"/>
            </a:xfrm>
            <a:prstGeom prst="rect">
              <a:avLst/>
            </a:prstGeom>
            <a:noFill/>
          </p:spPr>
          <p:txBody>
            <a:bodyPr wrap="none" lIns="0" tIns="0" rIns="0" bIns="0" rtlCol="0">
              <a:spAutoFit/>
            </a:bodyPr>
            <a:lstStyle/>
            <a:p>
              <a:r>
                <a:rPr lang="en-US" dirty="0" smtClean="0">
                  <a:ln w="22225">
                    <a:noFill/>
                    <a:prstDash val="solid"/>
                  </a:ln>
                  <a:solidFill>
                    <a:srgbClr val="595959"/>
                  </a:solidFill>
                  <a:latin typeface="Adobe Clean Black"/>
                  <a:cs typeface="Adobe Clean Black"/>
                </a:rPr>
                <a:t>Rise of mobile/wearable </a:t>
              </a:r>
            </a:p>
            <a:p>
              <a:r>
                <a:rPr lang="en-US" dirty="0" smtClean="0">
                  <a:ln w="22225">
                    <a:noFill/>
                    <a:prstDash val="solid"/>
                  </a:ln>
                  <a:solidFill>
                    <a:srgbClr val="595959"/>
                  </a:solidFill>
                  <a:latin typeface="Adobe Clean Black"/>
                  <a:cs typeface="Adobe Clean Black"/>
                </a:rPr>
                <a:t>taking marketing to new levels</a:t>
              </a:r>
              <a:endParaRPr lang="en-US" dirty="0">
                <a:ln w="22225">
                  <a:noFill/>
                  <a:prstDash val="solid"/>
                </a:ln>
                <a:solidFill>
                  <a:srgbClr val="595959"/>
                </a:solidFill>
                <a:latin typeface="Adobe Clean Black"/>
                <a:cs typeface="Adobe Clean Black"/>
              </a:endParaRPr>
            </a:p>
          </p:txBody>
        </p:sp>
        <p:sp>
          <p:nvSpPr>
            <p:cNvPr id="54" name="TextBox 53"/>
            <p:cNvSpPr txBox="1"/>
            <p:nvPr/>
          </p:nvSpPr>
          <p:spPr>
            <a:xfrm>
              <a:off x="1626867" y="4363902"/>
              <a:ext cx="2523513" cy="161583"/>
            </a:xfrm>
            <a:prstGeom prst="rect">
              <a:avLst/>
            </a:prstGeom>
            <a:noFill/>
          </p:spPr>
          <p:txBody>
            <a:bodyPr wrap="square" lIns="0" tIns="0" rIns="0" bIns="0" rtlCol="0">
              <a:spAutoFit/>
            </a:bodyPr>
            <a:lstStyle/>
            <a:p>
              <a:r>
                <a:rPr lang="en-US" sz="1050" dirty="0" smtClean="0">
                  <a:solidFill>
                    <a:schemeClr val="bg1">
                      <a:lumMod val="50000"/>
                    </a:schemeClr>
                  </a:solidFill>
                  <a:latin typeface="Adobe Clean Light"/>
                </a:rPr>
                <a:t>UK </a:t>
              </a:r>
              <a:r>
                <a:rPr lang="en-US" sz="1050" dirty="0" smtClean="0">
                  <a:solidFill>
                    <a:srgbClr val="92D050"/>
                  </a:solidFill>
                  <a:latin typeface="Adobe Clean Light"/>
                </a:rPr>
                <a:t>65%</a:t>
              </a:r>
              <a:r>
                <a:rPr lang="en-US" sz="1050" dirty="0" smtClean="0">
                  <a:solidFill>
                    <a:schemeClr val="bg1">
                      <a:lumMod val="50000"/>
                    </a:schemeClr>
                  </a:solidFill>
                  <a:latin typeface="Adobe Clean Light"/>
                </a:rPr>
                <a:t>      Germany </a:t>
              </a:r>
              <a:r>
                <a:rPr lang="en-US" sz="1050" dirty="0" smtClean="0">
                  <a:solidFill>
                    <a:srgbClr val="FFCC00"/>
                  </a:solidFill>
                  <a:latin typeface="Adobe Clean Light"/>
                </a:rPr>
                <a:t>73%     </a:t>
              </a:r>
              <a:r>
                <a:rPr lang="en-US" sz="1050" dirty="0" smtClean="0">
                  <a:solidFill>
                    <a:schemeClr val="bg1">
                      <a:lumMod val="50000"/>
                    </a:schemeClr>
                  </a:solidFill>
                  <a:latin typeface="Adobe Clean Light"/>
                </a:rPr>
                <a:t>France  </a:t>
              </a:r>
              <a:r>
                <a:rPr lang="en-US" sz="1050" dirty="0" smtClean="0">
                  <a:solidFill>
                    <a:srgbClr val="66CCCC"/>
                  </a:solidFill>
                  <a:latin typeface="Adobe Clean Light"/>
                </a:rPr>
                <a:t>78%</a:t>
              </a:r>
            </a:p>
          </p:txBody>
        </p:sp>
        <p:sp>
          <p:nvSpPr>
            <p:cNvPr id="75" name="Teardrop 74"/>
            <p:cNvSpPr/>
            <p:nvPr/>
          </p:nvSpPr>
          <p:spPr>
            <a:xfrm rot="16141728" flipH="1" flipV="1">
              <a:off x="889139" y="3694798"/>
              <a:ext cx="629613" cy="630533"/>
            </a:xfrm>
            <a:prstGeom prst="teardrop">
              <a:avLst/>
            </a:prstGeom>
            <a:solidFill>
              <a:srgbClr val="404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dobe Clean Light"/>
              </a:endParaRPr>
            </a:p>
          </p:txBody>
        </p:sp>
        <p:sp>
          <p:nvSpPr>
            <p:cNvPr id="76" name="TextBox 75"/>
            <p:cNvSpPr txBox="1"/>
            <p:nvPr/>
          </p:nvSpPr>
          <p:spPr>
            <a:xfrm>
              <a:off x="855961" y="3841865"/>
              <a:ext cx="685800" cy="307777"/>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72</a:t>
              </a:r>
              <a:r>
                <a:rPr lang="en-US" sz="1600" b="1" dirty="0" smtClean="0">
                  <a:solidFill>
                    <a:schemeClr val="bg1"/>
                  </a:solidFill>
                  <a:latin typeface="Adobe Clean"/>
                  <a:cs typeface="Adobe Clean"/>
                </a:rPr>
                <a:t>%</a:t>
              </a:r>
              <a:endParaRPr lang="en-US" sz="1600" b="1" dirty="0">
                <a:solidFill>
                  <a:schemeClr val="bg1"/>
                </a:solidFill>
                <a:latin typeface="Adobe Clean"/>
                <a:ea typeface="+mj-ea"/>
                <a:cs typeface="Adobe Clean"/>
              </a:endParaRPr>
            </a:p>
          </p:txBody>
        </p:sp>
      </p:grpSp>
      <p:grpSp>
        <p:nvGrpSpPr>
          <p:cNvPr id="90" name="Group 89"/>
          <p:cNvGrpSpPr/>
          <p:nvPr/>
        </p:nvGrpSpPr>
        <p:grpSpPr>
          <a:xfrm>
            <a:off x="4815565" y="2211710"/>
            <a:ext cx="3284827" cy="836387"/>
            <a:chOff x="4380211" y="2187547"/>
            <a:chExt cx="3284827" cy="836387"/>
          </a:xfrm>
        </p:grpSpPr>
        <p:sp>
          <p:nvSpPr>
            <p:cNvPr id="50" name="TextBox 49"/>
            <p:cNvSpPr txBox="1"/>
            <p:nvPr/>
          </p:nvSpPr>
          <p:spPr>
            <a:xfrm>
              <a:off x="5141525" y="2343037"/>
              <a:ext cx="2167260" cy="443198"/>
            </a:xfrm>
            <a:prstGeom prst="rect">
              <a:avLst/>
            </a:prstGeom>
            <a:noFill/>
          </p:spPr>
          <p:txBody>
            <a:bodyPr wrap="none" lIns="0" tIns="0" rIns="0" bIns="0" rtlCol="0">
              <a:spAutoFit/>
            </a:bodyPr>
            <a:lstStyle/>
            <a:p>
              <a:pPr>
                <a:lnSpc>
                  <a:spcPct val="80000"/>
                </a:lnSpc>
              </a:pPr>
              <a:r>
                <a:rPr lang="en-US" dirty="0" smtClean="0">
                  <a:ln w="22225">
                    <a:noFill/>
                    <a:prstDash val="solid"/>
                  </a:ln>
                  <a:solidFill>
                    <a:srgbClr val="595959"/>
                  </a:solidFill>
                  <a:latin typeface="Adobe Clean Black"/>
                  <a:cs typeface="Adobe Clean Black"/>
                </a:rPr>
                <a:t>Expect brands to </a:t>
              </a:r>
            </a:p>
            <a:p>
              <a:pPr>
                <a:lnSpc>
                  <a:spcPct val="80000"/>
                </a:lnSpc>
              </a:pPr>
              <a:r>
                <a:rPr lang="en-US" dirty="0" smtClean="0">
                  <a:ln w="22225">
                    <a:noFill/>
                    <a:prstDash val="solid"/>
                  </a:ln>
                  <a:solidFill>
                    <a:srgbClr val="595959"/>
                  </a:solidFill>
                  <a:latin typeface="Adobe Clean Black"/>
                  <a:cs typeface="Adobe Clean Black"/>
                </a:rPr>
                <a:t>communicate directly</a:t>
              </a:r>
              <a:endParaRPr lang="en-US" dirty="0">
                <a:ln w="22225">
                  <a:noFill/>
                  <a:prstDash val="solid"/>
                </a:ln>
                <a:solidFill>
                  <a:srgbClr val="595959"/>
                </a:solidFill>
                <a:latin typeface="Adobe Clean Black"/>
                <a:cs typeface="Adobe Clean Black"/>
              </a:endParaRPr>
            </a:p>
          </p:txBody>
        </p:sp>
        <p:sp>
          <p:nvSpPr>
            <p:cNvPr id="51" name="TextBox 50"/>
            <p:cNvSpPr txBox="1"/>
            <p:nvPr/>
          </p:nvSpPr>
          <p:spPr>
            <a:xfrm>
              <a:off x="5141525" y="2862351"/>
              <a:ext cx="2523513" cy="161583"/>
            </a:xfrm>
            <a:prstGeom prst="rect">
              <a:avLst/>
            </a:prstGeom>
            <a:noFill/>
          </p:spPr>
          <p:txBody>
            <a:bodyPr wrap="square" lIns="0" tIns="0" rIns="0" bIns="0" rtlCol="0">
              <a:spAutoFit/>
            </a:bodyPr>
            <a:lstStyle/>
            <a:p>
              <a:r>
                <a:rPr lang="en-US" sz="1050" dirty="0" smtClean="0">
                  <a:solidFill>
                    <a:schemeClr val="bg1">
                      <a:lumMod val="50000"/>
                    </a:schemeClr>
                  </a:solidFill>
                  <a:latin typeface="Adobe Clean Light"/>
                </a:rPr>
                <a:t>UK </a:t>
              </a:r>
              <a:r>
                <a:rPr lang="en-US" sz="1050" dirty="0" smtClean="0">
                  <a:solidFill>
                    <a:srgbClr val="92D050"/>
                  </a:solidFill>
                  <a:latin typeface="Adobe Clean Light"/>
                </a:rPr>
                <a:t>73%      </a:t>
              </a:r>
              <a:r>
                <a:rPr lang="en-US" sz="1050" dirty="0" smtClean="0">
                  <a:solidFill>
                    <a:schemeClr val="bg1">
                      <a:lumMod val="50000"/>
                    </a:schemeClr>
                  </a:solidFill>
                  <a:latin typeface="Adobe Clean Light"/>
                </a:rPr>
                <a:t>Germany </a:t>
              </a:r>
              <a:r>
                <a:rPr lang="en-US" sz="1050" dirty="0" smtClean="0">
                  <a:solidFill>
                    <a:srgbClr val="FFCC00"/>
                  </a:solidFill>
                  <a:latin typeface="Adobe Clean Light"/>
                </a:rPr>
                <a:t>64%     </a:t>
              </a:r>
              <a:r>
                <a:rPr lang="en-US" sz="1050" dirty="0" smtClean="0">
                  <a:solidFill>
                    <a:schemeClr val="bg1">
                      <a:lumMod val="50000"/>
                    </a:schemeClr>
                  </a:solidFill>
                  <a:latin typeface="Adobe Clean Light"/>
                </a:rPr>
                <a:t>France  </a:t>
              </a:r>
              <a:r>
                <a:rPr lang="en-US" sz="1050" dirty="0" smtClean="0">
                  <a:solidFill>
                    <a:srgbClr val="66CCCC"/>
                  </a:solidFill>
                  <a:latin typeface="Adobe Clean Light"/>
                </a:rPr>
                <a:t>70%</a:t>
              </a:r>
            </a:p>
          </p:txBody>
        </p:sp>
        <p:sp>
          <p:nvSpPr>
            <p:cNvPr id="78" name="Teardrop 77"/>
            <p:cNvSpPr/>
            <p:nvPr/>
          </p:nvSpPr>
          <p:spPr>
            <a:xfrm rot="16141728" flipH="1" flipV="1">
              <a:off x="4413388" y="2187087"/>
              <a:ext cx="629613" cy="630533"/>
            </a:xfrm>
            <a:prstGeom prst="teardrop">
              <a:avLst/>
            </a:prstGeom>
            <a:solidFill>
              <a:srgbClr val="404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dobe Clean Light"/>
              </a:endParaRPr>
            </a:p>
          </p:txBody>
        </p:sp>
        <p:sp>
          <p:nvSpPr>
            <p:cNvPr id="81" name="TextBox 80"/>
            <p:cNvSpPr txBox="1"/>
            <p:nvPr/>
          </p:nvSpPr>
          <p:spPr>
            <a:xfrm>
              <a:off x="4380211" y="2337922"/>
              <a:ext cx="685800" cy="307777"/>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69</a:t>
              </a:r>
              <a:r>
                <a:rPr lang="en-US" sz="1600" b="1" dirty="0" smtClean="0">
                  <a:solidFill>
                    <a:schemeClr val="bg1"/>
                  </a:solidFill>
                  <a:latin typeface="Adobe Clean"/>
                  <a:cs typeface="Adobe Clean"/>
                </a:rPr>
                <a:t>%</a:t>
              </a:r>
              <a:endParaRPr lang="en-US" sz="1600" b="1" dirty="0">
                <a:solidFill>
                  <a:schemeClr val="bg1"/>
                </a:solidFill>
                <a:latin typeface="Adobe Clean"/>
                <a:ea typeface="+mj-ea"/>
                <a:cs typeface="Adobe Clean"/>
              </a:endParaRPr>
            </a:p>
          </p:txBody>
        </p:sp>
      </p:grpSp>
      <p:grpSp>
        <p:nvGrpSpPr>
          <p:cNvPr id="91" name="Group 90"/>
          <p:cNvGrpSpPr/>
          <p:nvPr/>
        </p:nvGrpSpPr>
        <p:grpSpPr>
          <a:xfrm>
            <a:off x="958441" y="3107315"/>
            <a:ext cx="3284827" cy="825959"/>
            <a:chOff x="4380211" y="2968444"/>
            <a:chExt cx="3284827" cy="825959"/>
          </a:xfrm>
        </p:grpSpPr>
        <p:sp>
          <p:nvSpPr>
            <p:cNvPr id="27" name="TextBox 26"/>
            <p:cNvSpPr txBox="1"/>
            <p:nvPr/>
          </p:nvSpPr>
          <p:spPr>
            <a:xfrm>
              <a:off x="5141525" y="2968444"/>
              <a:ext cx="2013372" cy="553998"/>
            </a:xfrm>
            <a:prstGeom prst="rect">
              <a:avLst/>
            </a:prstGeom>
            <a:noFill/>
          </p:spPr>
          <p:txBody>
            <a:bodyPr wrap="none" lIns="0" tIns="0" rIns="0" bIns="0" rtlCol="0">
              <a:spAutoFit/>
            </a:bodyPr>
            <a:lstStyle/>
            <a:p>
              <a:r>
                <a:rPr lang="en-US" dirty="0" smtClean="0">
                  <a:ln w="22225">
                    <a:noFill/>
                    <a:prstDash val="solid"/>
                  </a:ln>
                  <a:solidFill>
                    <a:srgbClr val="595959"/>
                  </a:solidFill>
                  <a:latin typeface="Adobe Clean Black"/>
                  <a:cs typeface="Adobe Clean Black"/>
                </a:rPr>
                <a:t>Demand marketing </a:t>
              </a:r>
            </a:p>
            <a:p>
              <a:r>
                <a:rPr lang="en-US" dirty="0" smtClean="0">
                  <a:ln w="22225">
                    <a:noFill/>
                    <a:prstDash val="solid"/>
                  </a:ln>
                  <a:solidFill>
                    <a:srgbClr val="595959"/>
                  </a:solidFill>
                  <a:latin typeface="Adobe Clean Black"/>
                  <a:cs typeface="Adobe Clean Black"/>
                </a:rPr>
                <a:t>tailored to them</a:t>
              </a:r>
              <a:endParaRPr lang="en-US" dirty="0">
                <a:ln w="22225">
                  <a:noFill/>
                  <a:prstDash val="solid"/>
                </a:ln>
                <a:solidFill>
                  <a:srgbClr val="595959"/>
                </a:solidFill>
                <a:latin typeface="Adobe Clean Black"/>
                <a:cs typeface="Adobe Clean Black"/>
              </a:endParaRPr>
            </a:p>
          </p:txBody>
        </p:sp>
        <p:sp>
          <p:nvSpPr>
            <p:cNvPr id="60" name="TextBox 59"/>
            <p:cNvSpPr txBox="1"/>
            <p:nvPr/>
          </p:nvSpPr>
          <p:spPr>
            <a:xfrm>
              <a:off x="5141525" y="3632820"/>
              <a:ext cx="2523513" cy="161583"/>
            </a:xfrm>
            <a:prstGeom prst="rect">
              <a:avLst/>
            </a:prstGeom>
            <a:noFill/>
          </p:spPr>
          <p:txBody>
            <a:bodyPr wrap="square" lIns="0" tIns="0" rIns="0" bIns="0" rtlCol="0">
              <a:spAutoFit/>
            </a:bodyPr>
            <a:lstStyle/>
            <a:p>
              <a:r>
                <a:rPr lang="en-US" sz="1050" dirty="0" smtClean="0">
                  <a:solidFill>
                    <a:schemeClr val="bg1">
                      <a:lumMod val="50000"/>
                    </a:schemeClr>
                  </a:solidFill>
                  <a:latin typeface="Adobe Clean Light"/>
                </a:rPr>
                <a:t>UK </a:t>
              </a:r>
              <a:r>
                <a:rPr lang="en-US" sz="1050" dirty="0">
                  <a:solidFill>
                    <a:srgbClr val="92D050"/>
                  </a:solidFill>
                  <a:latin typeface="Adobe Clean Light"/>
                </a:rPr>
                <a:t>6</a:t>
              </a:r>
              <a:r>
                <a:rPr lang="en-US" sz="1050" dirty="0" smtClean="0">
                  <a:solidFill>
                    <a:srgbClr val="92D050"/>
                  </a:solidFill>
                  <a:latin typeface="Adobe Clean Light"/>
                </a:rPr>
                <a:t>2%      </a:t>
              </a:r>
              <a:r>
                <a:rPr lang="en-US" sz="1050" dirty="0" smtClean="0">
                  <a:solidFill>
                    <a:schemeClr val="bg1">
                      <a:lumMod val="50000"/>
                    </a:schemeClr>
                  </a:solidFill>
                  <a:latin typeface="Adobe Clean Light"/>
                </a:rPr>
                <a:t>Germany </a:t>
              </a:r>
              <a:r>
                <a:rPr lang="en-US" sz="1050" dirty="0" smtClean="0">
                  <a:solidFill>
                    <a:srgbClr val="FFCC00"/>
                  </a:solidFill>
                  <a:latin typeface="Adobe Clean Light"/>
                </a:rPr>
                <a:t>68%     </a:t>
              </a:r>
              <a:r>
                <a:rPr lang="en-US" sz="1050" dirty="0" smtClean="0">
                  <a:solidFill>
                    <a:schemeClr val="bg1">
                      <a:lumMod val="50000"/>
                    </a:schemeClr>
                  </a:solidFill>
                  <a:latin typeface="Adobe Clean Light"/>
                </a:rPr>
                <a:t>France  </a:t>
              </a:r>
              <a:r>
                <a:rPr lang="en-US" sz="1050" dirty="0" smtClean="0">
                  <a:solidFill>
                    <a:srgbClr val="66CCCC"/>
                  </a:solidFill>
                  <a:latin typeface="Adobe Clean Light"/>
                </a:rPr>
                <a:t>76%</a:t>
              </a:r>
            </a:p>
          </p:txBody>
        </p:sp>
        <p:sp>
          <p:nvSpPr>
            <p:cNvPr id="77" name="Teardrop 76"/>
            <p:cNvSpPr/>
            <p:nvPr/>
          </p:nvSpPr>
          <p:spPr>
            <a:xfrm rot="16141728" flipH="1" flipV="1">
              <a:off x="4413389" y="2970900"/>
              <a:ext cx="629613" cy="630533"/>
            </a:xfrm>
            <a:prstGeom prst="teardrop">
              <a:avLst/>
            </a:prstGeom>
            <a:solidFill>
              <a:srgbClr val="404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dobe Clean Light"/>
              </a:endParaRPr>
            </a:p>
          </p:txBody>
        </p:sp>
        <p:sp>
          <p:nvSpPr>
            <p:cNvPr id="82" name="TextBox 81"/>
            <p:cNvSpPr txBox="1"/>
            <p:nvPr/>
          </p:nvSpPr>
          <p:spPr>
            <a:xfrm>
              <a:off x="4380211" y="3117967"/>
              <a:ext cx="685800" cy="307777"/>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69</a:t>
              </a:r>
              <a:r>
                <a:rPr lang="en-US" sz="1600" b="1" dirty="0" smtClean="0">
                  <a:solidFill>
                    <a:schemeClr val="bg1"/>
                  </a:solidFill>
                  <a:latin typeface="Adobe Clean"/>
                  <a:cs typeface="Adobe Clean"/>
                </a:rPr>
                <a:t>%</a:t>
              </a:r>
              <a:endParaRPr lang="en-US" sz="1600" b="1" dirty="0">
                <a:solidFill>
                  <a:schemeClr val="bg1"/>
                </a:solidFill>
                <a:latin typeface="Adobe Clean"/>
                <a:ea typeface="+mj-ea"/>
                <a:cs typeface="Adobe Clean"/>
              </a:endParaRPr>
            </a:p>
          </p:txBody>
        </p:sp>
      </p:grpSp>
      <p:grpSp>
        <p:nvGrpSpPr>
          <p:cNvPr id="2" name="Group 1"/>
          <p:cNvGrpSpPr/>
          <p:nvPr/>
        </p:nvGrpSpPr>
        <p:grpSpPr>
          <a:xfrm>
            <a:off x="4783011" y="1275606"/>
            <a:ext cx="3245373" cy="832128"/>
            <a:chOff x="1232106" y="2191121"/>
            <a:chExt cx="3245373" cy="832128"/>
          </a:xfrm>
        </p:grpSpPr>
        <p:grpSp>
          <p:nvGrpSpPr>
            <p:cNvPr id="88" name="Group 87"/>
            <p:cNvGrpSpPr/>
            <p:nvPr/>
          </p:nvGrpSpPr>
          <p:grpSpPr>
            <a:xfrm>
              <a:off x="1232106" y="2191121"/>
              <a:ext cx="3245373" cy="832128"/>
              <a:chOff x="883389" y="1395192"/>
              <a:chExt cx="3245373" cy="832128"/>
            </a:xfrm>
          </p:grpSpPr>
          <p:sp>
            <p:nvSpPr>
              <p:cNvPr id="21" name="Teardrop 20"/>
              <p:cNvSpPr/>
              <p:nvPr/>
            </p:nvSpPr>
            <p:spPr>
              <a:xfrm rot="16141728" flipH="1" flipV="1">
                <a:off x="906397" y="1394732"/>
                <a:ext cx="629613" cy="630533"/>
              </a:xfrm>
              <a:prstGeom prst="teardrop">
                <a:avLst/>
              </a:prstGeom>
              <a:solidFill>
                <a:srgbClr val="404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dobe Clean Light"/>
                </a:endParaRPr>
              </a:p>
            </p:txBody>
          </p:sp>
          <p:sp>
            <p:nvSpPr>
              <p:cNvPr id="22" name="TextBox 21"/>
              <p:cNvSpPr txBox="1"/>
              <p:nvPr/>
            </p:nvSpPr>
            <p:spPr>
              <a:xfrm>
                <a:off x="883389" y="1554175"/>
                <a:ext cx="685800" cy="307777"/>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77</a:t>
                </a:r>
                <a:r>
                  <a:rPr lang="en-US" sz="1600" b="1" dirty="0" smtClean="0">
                    <a:solidFill>
                      <a:schemeClr val="bg1"/>
                    </a:solidFill>
                    <a:latin typeface="Adobe Clean"/>
                    <a:ea typeface="+mj-ea"/>
                    <a:cs typeface="Adobe Clean"/>
                  </a:rPr>
                  <a:t>%</a:t>
                </a:r>
                <a:endParaRPr lang="en-US" sz="1600" b="1" dirty="0">
                  <a:solidFill>
                    <a:schemeClr val="bg1"/>
                  </a:solidFill>
                  <a:latin typeface="Adobe Clean"/>
                  <a:ea typeface="+mj-ea"/>
                  <a:cs typeface="Adobe Clean"/>
                </a:endParaRPr>
              </a:p>
            </p:txBody>
          </p:sp>
          <p:sp>
            <p:nvSpPr>
              <p:cNvPr id="52" name="TextBox 51"/>
              <p:cNvSpPr txBox="1"/>
              <p:nvPr/>
            </p:nvSpPr>
            <p:spPr>
              <a:xfrm>
                <a:off x="1605249" y="2065737"/>
                <a:ext cx="2523513" cy="161583"/>
              </a:xfrm>
              <a:prstGeom prst="rect">
                <a:avLst/>
              </a:prstGeom>
              <a:noFill/>
            </p:spPr>
            <p:txBody>
              <a:bodyPr wrap="square" lIns="0" tIns="0" rIns="0" bIns="0" rtlCol="0">
                <a:spAutoFit/>
              </a:bodyPr>
              <a:lstStyle/>
              <a:p>
                <a:r>
                  <a:rPr lang="en-US" sz="1050" dirty="0" smtClean="0">
                    <a:solidFill>
                      <a:schemeClr val="bg1">
                        <a:lumMod val="50000"/>
                      </a:schemeClr>
                    </a:solidFill>
                    <a:latin typeface="Adobe Clean Light"/>
                  </a:rPr>
                  <a:t>UK </a:t>
                </a:r>
                <a:r>
                  <a:rPr lang="en-US" sz="1050" dirty="0" smtClean="0">
                    <a:solidFill>
                      <a:srgbClr val="92D050"/>
                    </a:solidFill>
                    <a:latin typeface="Adobe Clean Light"/>
                  </a:rPr>
                  <a:t>74%</a:t>
                </a:r>
                <a:r>
                  <a:rPr lang="en-US" sz="1050" dirty="0" smtClean="0">
                    <a:solidFill>
                      <a:schemeClr val="bg1">
                        <a:lumMod val="50000"/>
                      </a:schemeClr>
                    </a:solidFill>
                    <a:latin typeface="Adobe Clean Light"/>
                  </a:rPr>
                  <a:t>     Germany </a:t>
                </a:r>
                <a:r>
                  <a:rPr lang="en-US" sz="1050" dirty="0" smtClean="0">
                    <a:solidFill>
                      <a:srgbClr val="FFCC00"/>
                    </a:solidFill>
                    <a:latin typeface="Adobe Clean Light"/>
                  </a:rPr>
                  <a:t>80%     </a:t>
                </a:r>
                <a:r>
                  <a:rPr lang="en-US" sz="1050" dirty="0" smtClean="0">
                    <a:solidFill>
                      <a:schemeClr val="bg1">
                        <a:lumMod val="50000"/>
                      </a:schemeClr>
                    </a:solidFill>
                    <a:latin typeface="Adobe Clean Light"/>
                  </a:rPr>
                  <a:t>France  </a:t>
                </a:r>
                <a:r>
                  <a:rPr lang="en-US" sz="1050" dirty="0" smtClean="0">
                    <a:solidFill>
                      <a:srgbClr val="66CCCC"/>
                    </a:solidFill>
                    <a:latin typeface="Adobe Clean Light"/>
                  </a:rPr>
                  <a:t>78%</a:t>
                </a:r>
              </a:p>
            </p:txBody>
          </p:sp>
        </p:grpSp>
        <p:sp>
          <p:nvSpPr>
            <p:cNvPr id="46" name="TextBox 45"/>
            <p:cNvSpPr txBox="1"/>
            <p:nvPr/>
          </p:nvSpPr>
          <p:spPr>
            <a:xfrm>
              <a:off x="1984527" y="2415771"/>
              <a:ext cx="1974900" cy="276999"/>
            </a:xfrm>
            <a:prstGeom prst="rect">
              <a:avLst/>
            </a:prstGeom>
            <a:noFill/>
          </p:spPr>
          <p:txBody>
            <a:bodyPr wrap="none" lIns="0" tIns="0" rIns="0" bIns="0" rtlCol="0">
              <a:spAutoFit/>
            </a:bodyPr>
            <a:lstStyle/>
            <a:p>
              <a:r>
                <a:rPr lang="en-US" dirty="0" smtClean="0">
                  <a:ln w="22225">
                    <a:noFill/>
                    <a:prstDash val="solid"/>
                  </a:ln>
                  <a:solidFill>
                    <a:srgbClr val="595959"/>
                  </a:solidFill>
                  <a:latin typeface="Adobe Clean Black"/>
                  <a:cs typeface="Adobe Clean Black"/>
                </a:rPr>
                <a:t>Compelling content</a:t>
              </a:r>
              <a:endParaRPr lang="en-US" dirty="0">
                <a:ln w="22225">
                  <a:noFill/>
                  <a:prstDash val="solid"/>
                </a:ln>
                <a:solidFill>
                  <a:srgbClr val="595959"/>
                </a:solidFill>
                <a:latin typeface="Adobe Clean Black"/>
                <a:cs typeface="Adobe Clean Black"/>
              </a:endParaRPr>
            </a:p>
          </p:txBody>
        </p:sp>
      </p:grpSp>
      <p:grpSp>
        <p:nvGrpSpPr>
          <p:cNvPr id="5" name="Group 4"/>
          <p:cNvGrpSpPr/>
          <p:nvPr/>
        </p:nvGrpSpPr>
        <p:grpSpPr>
          <a:xfrm>
            <a:off x="1016461" y="3970360"/>
            <a:ext cx="3270740" cy="832126"/>
            <a:chOff x="323282" y="3746264"/>
            <a:chExt cx="3270740" cy="832126"/>
          </a:xfrm>
        </p:grpSpPr>
        <p:grpSp>
          <p:nvGrpSpPr>
            <p:cNvPr id="89" name="Group 88"/>
            <p:cNvGrpSpPr/>
            <p:nvPr/>
          </p:nvGrpSpPr>
          <p:grpSpPr>
            <a:xfrm>
              <a:off x="323282" y="3746264"/>
              <a:ext cx="3270740" cy="832126"/>
              <a:chOff x="4364509" y="1395194"/>
              <a:chExt cx="3270740" cy="832126"/>
            </a:xfrm>
          </p:grpSpPr>
          <p:sp>
            <p:nvSpPr>
              <p:cNvPr id="59" name="TextBox 58"/>
              <p:cNvSpPr txBox="1"/>
              <p:nvPr/>
            </p:nvSpPr>
            <p:spPr>
              <a:xfrm>
                <a:off x="5111736" y="2065737"/>
                <a:ext cx="2523513" cy="161583"/>
              </a:xfrm>
              <a:prstGeom prst="rect">
                <a:avLst/>
              </a:prstGeom>
              <a:noFill/>
            </p:spPr>
            <p:txBody>
              <a:bodyPr wrap="square" lIns="0" tIns="0" rIns="0" bIns="0" rtlCol="0">
                <a:spAutoFit/>
              </a:bodyPr>
              <a:lstStyle/>
              <a:p>
                <a:r>
                  <a:rPr lang="en-US" sz="1050" dirty="0" smtClean="0">
                    <a:solidFill>
                      <a:schemeClr val="bg1">
                        <a:lumMod val="50000"/>
                      </a:schemeClr>
                    </a:solidFill>
                    <a:latin typeface="Adobe Clean Light"/>
                  </a:rPr>
                  <a:t>UK </a:t>
                </a:r>
                <a:r>
                  <a:rPr lang="en-US" sz="1050" dirty="0" smtClean="0">
                    <a:solidFill>
                      <a:srgbClr val="92D050"/>
                    </a:solidFill>
                    <a:latin typeface="Adobe Clean Light"/>
                  </a:rPr>
                  <a:t>62%</a:t>
                </a:r>
                <a:r>
                  <a:rPr lang="en-US" sz="1050" dirty="0" smtClean="0">
                    <a:solidFill>
                      <a:schemeClr val="bg1">
                        <a:lumMod val="50000"/>
                      </a:schemeClr>
                    </a:solidFill>
                    <a:latin typeface="Adobe Clean Light"/>
                  </a:rPr>
                  <a:t>      Germany </a:t>
                </a:r>
                <a:r>
                  <a:rPr lang="en-US" sz="1050" dirty="0" smtClean="0">
                    <a:solidFill>
                      <a:srgbClr val="FFCC00"/>
                    </a:solidFill>
                    <a:latin typeface="Adobe Clean Light"/>
                  </a:rPr>
                  <a:t>60%     </a:t>
                </a:r>
                <a:r>
                  <a:rPr lang="en-US" sz="1050" dirty="0" smtClean="0">
                    <a:solidFill>
                      <a:schemeClr val="bg1">
                        <a:lumMod val="50000"/>
                      </a:schemeClr>
                    </a:solidFill>
                    <a:latin typeface="Adobe Clean Light"/>
                  </a:rPr>
                  <a:t>France  </a:t>
                </a:r>
                <a:r>
                  <a:rPr lang="en-US" sz="1050" dirty="0" smtClean="0">
                    <a:solidFill>
                      <a:srgbClr val="66CCCC"/>
                    </a:solidFill>
                    <a:latin typeface="Adobe Clean Light"/>
                  </a:rPr>
                  <a:t>64%</a:t>
                </a:r>
              </a:p>
            </p:txBody>
          </p:sp>
          <p:sp>
            <p:nvSpPr>
              <p:cNvPr id="79" name="Teardrop 78"/>
              <p:cNvSpPr/>
              <p:nvPr/>
            </p:nvSpPr>
            <p:spPr>
              <a:xfrm rot="16141728" flipH="1" flipV="1">
                <a:off x="4387517" y="1394734"/>
                <a:ext cx="629613" cy="630533"/>
              </a:xfrm>
              <a:prstGeom prst="teardrop">
                <a:avLst/>
              </a:prstGeom>
              <a:solidFill>
                <a:srgbClr val="4040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dobe Clean Light"/>
                </a:endParaRPr>
              </a:p>
            </p:txBody>
          </p:sp>
          <p:sp>
            <p:nvSpPr>
              <p:cNvPr id="80" name="TextBox 79"/>
              <p:cNvSpPr txBox="1"/>
              <p:nvPr/>
            </p:nvSpPr>
            <p:spPr>
              <a:xfrm>
                <a:off x="4364509" y="1554177"/>
                <a:ext cx="685800" cy="307777"/>
              </a:xfrm>
              <a:prstGeom prst="rect">
                <a:avLst/>
              </a:prstGeom>
              <a:noFill/>
            </p:spPr>
            <p:txBody>
              <a:bodyPr wrap="square" lIns="0" tIns="0" rIns="0" bIns="0" rtlCol="0" anchor="ctr">
                <a:spAutoFit/>
              </a:bodyPr>
              <a:lstStyle/>
              <a:p>
                <a:pPr algn="ctr"/>
                <a:r>
                  <a:rPr lang="en-US" sz="2000" b="1" dirty="0" smtClean="0">
                    <a:solidFill>
                      <a:schemeClr val="bg1"/>
                    </a:solidFill>
                    <a:latin typeface="Adobe Clean"/>
                    <a:ea typeface="+mj-ea"/>
                    <a:cs typeface="Adobe Clean"/>
                  </a:rPr>
                  <a:t>62</a:t>
                </a:r>
                <a:r>
                  <a:rPr lang="en-US" sz="1600" b="1" dirty="0" smtClean="0">
                    <a:solidFill>
                      <a:schemeClr val="bg1"/>
                    </a:solidFill>
                    <a:latin typeface="Adobe Clean"/>
                    <a:ea typeface="+mj-ea"/>
                    <a:cs typeface="Adobe Clean"/>
                  </a:rPr>
                  <a:t>%</a:t>
                </a:r>
                <a:endParaRPr lang="en-US" sz="1600" b="1" dirty="0">
                  <a:solidFill>
                    <a:schemeClr val="bg1"/>
                  </a:solidFill>
                  <a:latin typeface="Adobe Clean"/>
                  <a:ea typeface="+mj-ea"/>
                  <a:cs typeface="Adobe Clean"/>
                </a:endParaRPr>
              </a:p>
            </p:txBody>
          </p:sp>
        </p:grpSp>
        <p:sp>
          <p:nvSpPr>
            <p:cNvPr id="47" name="TextBox 46"/>
            <p:cNvSpPr txBox="1"/>
            <p:nvPr/>
          </p:nvSpPr>
          <p:spPr>
            <a:xfrm>
              <a:off x="1100298" y="3831672"/>
              <a:ext cx="2449388" cy="443198"/>
            </a:xfrm>
            <a:prstGeom prst="rect">
              <a:avLst/>
            </a:prstGeom>
            <a:noFill/>
          </p:spPr>
          <p:txBody>
            <a:bodyPr wrap="none" lIns="0" tIns="0" rIns="0" bIns="0" rtlCol="0">
              <a:spAutoFit/>
            </a:bodyPr>
            <a:lstStyle/>
            <a:p>
              <a:pPr>
                <a:lnSpc>
                  <a:spcPct val="80000"/>
                </a:lnSpc>
              </a:pPr>
              <a:r>
                <a:rPr lang="en-US" dirty="0" smtClean="0">
                  <a:ln w="22225">
                    <a:noFill/>
                    <a:prstDash val="solid"/>
                  </a:ln>
                  <a:solidFill>
                    <a:srgbClr val="595959"/>
                  </a:solidFill>
                  <a:latin typeface="Adobe Clean Black"/>
                  <a:cs typeface="Adobe Clean Black"/>
                </a:rPr>
                <a:t>Industry leaders setting </a:t>
              </a:r>
            </a:p>
            <a:p>
              <a:pPr>
                <a:lnSpc>
                  <a:spcPct val="80000"/>
                </a:lnSpc>
              </a:pPr>
              <a:r>
                <a:rPr lang="en-US" dirty="0" smtClean="0">
                  <a:ln w="22225">
                    <a:noFill/>
                    <a:prstDash val="solid"/>
                  </a:ln>
                  <a:solidFill>
                    <a:srgbClr val="595959"/>
                  </a:solidFill>
                  <a:latin typeface="Adobe Clean Black"/>
                  <a:cs typeface="Adobe Clean Black"/>
                </a:rPr>
                <a:t>the bar high</a:t>
              </a:r>
              <a:endParaRPr lang="en-US" dirty="0">
                <a:ln w="22225">
                  <a:noFill/>
                  <a:prstDash val="solid"/>
                </a:ln>
                <a:solidFill>
                  <a:srgbClr val="595959"/>
                </a:solidFill>
                <a:latin typeface="Adobe Clean Black"/>
                <a:cs typeface="Adobe Clean Black"/>
              </a:endParaRPr>
            </a:p>
          </p:txBody>
        </p:sp>
      </p:grpSp>
    </p:spTree>
    <p:extLst>
      <p:ext uri="{BB962C8B-B14F-4D97-AF65-F5344CB8AC3E}">
        <p14:creationId xmlns:p14="http://schemas.microsoft.com/office/powerpoint/2010/main" val="255923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394833"/>
            <a:ext cx="8799786" cy="541751"/>
          </a:xfrm>
        </p:spPr>
        <p:txBody>
          <a:bodyPr/>
          <a:lstStyle/>
          <a:p>
            <a:pPr>
              <a:lnSpc>
                <a:spcPct val="80000"/>
              </a:lnSpc>
            </a:pPr>
            <a:r>
              <a:rPr lang="en-US" sz="2200" dirty="0">
                <a:cs typeface="+mj-cs"/>
              </a:rPr>
              <a:t>Across Europe, new </a:t>
            </a:r>
            <a:r>
              <a:rPr lang="en-US" sz="2200" dirty="0" smtClean="0">
                <a:cs typeface="+mj-cs"/>
              </a:rPr>
              <a:t>technology is seen </a:t>
            </a:r>
            <a:r>
              <a:rPr lang="en-US" sz="2200" dirty="0">
                <a:cs typeface="+mj-cs"/>
              </a:rPr>
              <a:t>as the main driver of change; France considers competition a close secondary driver</a:t>
            </a:r>
          </a:p>
        </p:txBody>
      </p:sp>
      <p:sp>
        <p:nvSpPr>
          <p:cNvPr id="4" name="Text Placeholder 3"/>
          <p:cNvSpPr>
            <a:spLocks noGrp="1"/>
          </p:cNvSpPr>
          <p:nvPr>
            <p:ph type="body" sz="quarter" idx="4294967295"/>
          </p:nvPr>
        </p:nvSpPr>
        <p:spPr>
          <a:xfrm>
            <a:off x="2428846" y="4854575"/>
            <a:ext cx="5651555" cy="253081"/>
          </a:xfrm>
          <a:prstGeom prst="rect">
            <a:avLst/>
          </a:prstGeom>
        </p:spPr>
        <p:txBody>
          <a:bodyPr/>
          <a:lstStyle/>
          <a:p>
            <a:pPr marL="0" indent="0">
              <a:buNone/>
            </a:pPr>
            <a:r>
              <a:rPr lang="en-US" sz="600" dirty="0">
                <a:solidFill>
                  <a:schemeClr val="tx1"/>
                </a:solidFill>
                <a:latin typeface="Adobe Clean Light"/>
              </a:rPr>
              <a:t>T</a:t>
            </a:r>
            <a:r>
              <a:rPr lang="en-US" sz="600" dirty="0" smtClean="0">
                <a:solidFill>
                  <a:schemeClr val="tx1"/>
                </a:solidFill>
                <a:latin typeface="Adobe Clean Light"/>
              </a:rPr>
              <a:t>5. What are some of the driving forces behind the change in the role of marketers?</a:t>
            </a:r>
            <a:endParaRPr lang="en-US" sz="600" dirty="0">
              <a:solidFill>
                <a:schemeClr val="tx1"/>
              </a:solidFill>
              <a:latin typeface="Adobe Clean Light"/>
            </a:endParaRPr>
          </a:p>
        </p:txBody>
      </p:sp>
      <p:graphicFrame>
        <p:nvGraphicFramePr>
          <p:cNvPr id="7" name="Chart 6"/>
          <p:cNvGraphicFramePr/>
          <p:nvPr>
            <p:extLst>
              <p:ext uri="{D42A27DB-BD31-4B8C-83A1-F6EECF244321}">
                <p14:modId xmlns:p14="http://schemas.microsoft.com/office/powerpoint/2010/main" val="3408564990"/>
              </p:ext>
            </p:extLst>
          </p:nvPr>
        </p:nvGraphicFramePr>
        <p:xfrm>
          <a:off x="1524000" y="1543050"/>
          <a:ext cx="6096000" cy="3060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661495" y="1381935"/>
            <a:ext cx="2199320" cy="153888"/>
          </a:xfrm>
          <a:prstGeom prst="rect">
            <a:avLst/>
          </a:prstGeom>
          <a:noFill/>
        </p:spPr>
        <p:txBody>
          <a:bodyPr wrap="none" lIns="0" tIns="0" rIns="0" bIns="0" rtlCol="0">
            <a:spAutoFit/>
          </a:bodyPr>
          <a:lstStyle/>
          <a:p>
            <a:r>
              <a:rPr lang="en-US" sz="1000" b="1" dirty="0" smtClean="0">
                <a:latin typeface="Adobe Clean Light"/>
              </a:rPr>
              <a:t>Forces of Change (</a:t>
            </a:r>
            <a:r>
              <a:rPr lang="en-US" sz="1000" b="1" i="1" dirty="0" smtClean="0">
                <a:latin typeface="Adobe Clean Light"/>
              </a:rPr>
              <a:t>% </a:t>
            </a:r>
            <a:r>
              <a:rPr lang="en-US" sz="1000" b="1" i="1" dirty="0">
                <a:latin typeface="Adobe Clean Light"/>
              </a:rPr>
              <a:t>Top Two Box)</a:t>
            </a:r>
            <a:endParaRPr lang="en-US" sz="1000" b="1" dirty="0" smtClean="0">
              <a:latin typeface="Adobe Clean Light"/>
            </a:endParaRPr>
          </a:p>
        </p:txBody>
      </p:sp>
    </p:spTree>
    <p:extLst>
      <p:ext uri="{BB962C8B-B14F-4D97-AF65-F5344CB8AC3E}">
        <p14:creationId xmlns:p14="http://schemas.microsoft.com/office/powerpoint/2010/main" val="131157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51178" y="149720"/>
            <a:ext cx="8686800" cy="461665"/>
          </a:xfrm>
          <a:prstGeom prst="rect">
            <a:avLst/>
          </a:prstGeom>
        </p:spPr>
        <p:txBody>
          <a:bodyPr/>
          <a:lstStyle>
            <a:lvl1pPr algn="ctr" defTabSz="457200" rtl="0" eaLnBrk="1" latinLnBrk="0" hangingPunct="1">
              <a:lnSpc>
                <a:spcPct val="80000"/>
              </a:lnSpc>
              <a:spcBef>
                <a:spcPct val="0"/>
              </a:spcBef>
              <a:buNone/>
              <a:defRPr sz="3200" b="1" i="0" kern="1200">
                <a:solidFill>
                  <a:schemeClr val="bg1"/>
                </a:solidFill>
                <a:latin typeface="Franklin Gothic Book" pitchFamily="34" charset="0"/>
                <a:ea typeface="+mj-ea"/>
                <a:cs typeface="Franklin Gothic Book" pitchFamily="34" charset="0"/>
              </a:defRPr>
            </a:lvl1pPr>
          </a:lstStyle>
          <a:p>
            <a:pPr algn="l"/>
            <a:r>
              <a:rPr lang="en-US" sz="2800" dirty="0" smtClean="0">
                <a:solidFill>
                  <a:srgbClr val="424242"/>
                </a:solidFill>
                <a:latin typeface="Adobe Clean"/>
                <a:cs typeface="Adobe Clean"/>
              </a:rPr>
              <a:t>KEY </a:t>
            </a:r>
            <a:r>
              <a:rPr lang="en-US" sz="2800" dirty="0">
                <a:solidFill>
                  <a:srgbClr val="424242"/>
                </a:solidFill>
                <a:latin typeface="Adobe Clean"/>
                <a:cs typeface="Adobe Clean"/>
              </a:rPr>
              <a:t>FINDINGS </a:t>
            </a:r>
            <a:r>
              <a:rPr lang="en-US" sz="2100" dirty="0" smtClean="0">
                <a:solidFill>
                  <a:srgbClr val="424242"/>
                </a:solidFill>
                <a:latin typeface="Adobe Clean"/>
                <a:cs typeface="Adobe Clean"/>
              </a:rPr>
              <a:t>(</a:t>
            </a:r>
            <a:r>
              <a:rPr lang="en-US" sz="2100" dirty="0">
                <a:solidFill>
                  <a:srgbClr val="424242"/>
                </a:solidFill>
                <a:latin typeface="Adobe Clean"/>
                <a:cs typeface="Adobe Clean"/>
              </a:rPr>
              <a:t>3</a:t>
            </a:r>
            <a:r>
              <a:rPr lang="en-US" sz="2100" dirty="0" smtClean="0">
                <a:solidFill>
                  <a:srgbClr val="424242"/>
                </a:solidFill>
                <a:latin typeface="Adobe Clean"/>
                <a:cs typeface="Adobe Clean"/>
              </a:rPr>
              <a:t>)</a:t>
            </a:r>
            <a:endParaRPr lang="en-US" sz="2100" dirty="0">
              <a:solidFill>
                <a:srgbClr val="424242"/>
              </a:solidFill>
              <a:latin typeface="Adobe Clean"/>
              <a:cs typeface="Adobe Clean"/>
            </a:endParaRPr>
          </a:p>
          <a:p>
            <a:pPr algn="l"/>
            <a:endParaRPr lang="en-US" sz="1950" dirty="0">
              <a:solidFill>
                <a:srgbClr val="424242"/>
              </a:solidFill>
              <a:latin typeface="Adobe Clean"/>
              <a:cs typeface="Adobe Clean"/>
            </a:endParaRPr>
          </a:p>
        </p:txBody>
      </p:sp>
      <p:sp>
        <p:nvSpPr>
          <p:cNvPr id="5" name="Rectangle 4"/>
          <p:cNvSpPr/>
          <p:nvPr/>
        </p:nvSpPr>
        <p:spPr>
          <a:xfrm>
            <a:off x="395536" y="651721"/>
            <a:ext cx="8044070" cy="3447098"/>
          </a:xfrm>
          <a:prstGeom prst="rect">
            <a:avLst/>
          </a:prstGeom>
        </p:spPr>
        <p:txBody>
          <a:bodyPr wrap="square">
            <a:spAutoFit/>
          </a:bodyPr>
          <a:lstStyle/>
          <a:p>
            <a:pPr marL="57145" lvl="1" defTabSz="457154">
              <a:spcBef>
                <a:spcPts val="600"/>
              </a:spcBef>
            </a:pPr>
            <a:r>
              <a:rPr lang="en-US" dirty="0" smtClean="0">
                <a:solidFill>
                  <a:schemeClr val="tx2">
                    <a:lumMod val="75000"/>
                  </a:schemeClr>
                </a:solidFill>
                <a:latin typeface="Adobe Clean Light"/>
                <a:cs typeface="Adobe Clean"/>
              </a:rPr>
              <a:t>Marketers are open to implementing technology (64%), and taking </a:t>
            </a:r>
            <a:r>
              <a:rPr lang="en-US" dirty="0">
                <a:solidFill>
                  <a:schemeClr val="tx2">
                    <a:lumMod val="75000"/>
                  </a:schemeClr>
                </a:solidFill>
                <a:latin typeface="Adobe Clean Light"/>
                <a:cs typeface="Adobe Clean"/>
              </a:rPr>
              <a:t>risks (57%) </a:t>
            </a:r>
            <a:r>
              <a:rPr lang="en-US" dirty="0" smtClean="0">
                <a:solidFill>
                  <a:schemeClr val="tx2">
                    <a:lumMod val="75000"/>
                  </a:schemeClr>
                </a:solidFill>
                <a:latin typeface="Adobe Clean Light"/>
                <a:cs typeface="Adobe Clean"/>
              </a:rPr>
              <a:t>– however there is reluctance around adopting technology that is not yet mainstream </a:t>
            </a:r>
            <a:r>
              <a:rPr lang="en-US" baseline="30000" dirty="0" smtClean="0">
                <a:solidFill>
                  <a:schemeClr val="tx2">
                    <a:lumMod val="75000"/>
                  </a:schemeClr>
                </a:solidFill>
                <a:latin typeface="Adobe Clean Light"/>
                <a:cs typeface="Adobe Clean Light"/>
              </a:rPr>
              <a:t>1,2</a:t>
            </a:r>
            <a:r>
              <a:rPr lang="en-US" dirty="0" smtClean="0">
                <a:solidFill>
                  <a:schemeClr val="tx2">
                    <a:lumMod val="75000"/>
                  </a:schemeClr>
                </a:solidFill>
                <a:latin typeface="Adobe Clean Light"/>
                <a:cs typeface="Adobe Clean"/>
              </a:rPr>
              <a:t> </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Change is imperative. Marketers expect to adapt to tech advancements to keep pace with the industry</a:t>
            </a:r>
            <a:r>
              <a:rPr lang="en-US" sz="1000" baseline="30000" dirty="0" smtClean="0">
                <a:solidFill>
                  <a:srgbClr val="595959"/>
                </a:solidFill>
                <a:latin typeface="Adobe Clean Light"/>
                <a:cs typeface="Adobe Clean Light"/>
              </a:rPr>
              <a:t> </a:t>
            </a:r>
            <a:r>
              <a:rPr lang="en-US" sz="1000" dirty="0" smtClean="0">
                <a:solidFill>
                  <a:schemeClr val="tx1">
                    <a:lumMod val="75000"/>
                    <a:lumOff val="25000"/>
                  </a:schemeClr>
                </a:solidFill>
                <a:latin typeface="Adobe Clean Light"/>
                <a:cs typeface="Adobe Clean Light"/>
              </a:rPr>
              <a:t>(74%) </a:t>
            </a:r>
            <a:r>
              <a:rPr lang="en-US" sz="1000" baseline="30000" dirty="0">
                <a:solidFill>
                  <a:srgbClr val="595959"/>
                </a:solidFill>
                <a:latin typeface="Adobe Clean Light"/>
                <a:cs typeface="Adobe Clean Light"/>
              </a:rPr>
              <a:t>3</a:t>
            </a:r>
            <a:r>
              <a:rPr lang="en-US" sz="1000" dirty="0" smtClean="0">
                <a:solidFill>
                  <a:schemeClr val="tx1">
                    <a:lumMod val="75000"/>
                    <a:lumOff val="25000"/>
                  </a:schemeClr>
                </a:solidFill>
                <a:latin typeface="Adobe Clean Light"/>
                <a:cs typeface="Adobe Clean Light"/>
              </a:rPr>
              <a:t>.</a:t>
            </a:r>
          </a:p>
          <a:p>
            <a:pPr marL="57145" lvl="1" defTabSz="457154">
              <a:spcBef>
                <a:spcPts val="600"/>
              </a:spcBef>
            </a:pPr>
            <a:endParaRPr lang="en-US" sz="1000" dirty="0" smtClean="0">
              <a:solidFill>
                <a:schemeClr val="tx1">
                  <a:lumMod val="75000"/>
                  <a:lumOff val="25000"/>
                </a:schemeClr>
              </a:solidFill>
              <a:latin typeface="Adobe Clean Light"/>
              <a:cs typeface="Adobe Clean Light"/>
            </a:endParaRPr>
          </a:p>
          <a:p>
            <a:pPr marL="57145" lvl="1" defTabSz="457154">
              <a:spcBef>
                <a:spcPts val="600"/>
              </a:spcBef>
            </a:pPr>
            <a:r>
              <a:rPr lang="en-US" dirty="0" smtClean="0">
                <a:solidFill>
                  <a:schemeClr val="tx2">
                    <a:lumMod val="75000"/>
                  </a:schemeClr>
                </a:solidFill>
                <a:latin typeface="Adobe Clean Light"/>
                <a:cs typeface="Adobe Clean"/>
              </a:rPr>
              <a:t>Although these changes are welcome and many feel optimistic, there is still concern around both their companies and their own abilities to meet these changes</a:t>
            </a:r>
          </a:p>
          <a:p>
            <a:pPr marL="285715" lvl="1" indent="-228570" defTabSz="457154">
              <a:spcBef>
                <a:spcPts val="600"/>
              </a:spcBef>
              <a:buFont typeface="Arial" panose="020B0604020202020204" pitchFamily="34" charset="0"/>
              <a:buChar char="•"/>
            </a:pPr>
            <a:r>
              <a:rPr lang="en-US" sz="1000" dirty="0">
                <a:solidFill>
                  <a:schemeClr val="tx1">
                    <a:lumMod val="75000"/>
                    <a:lumOff val="25000"/>
                  </a:schemeClr>
                </a:solidFill>
                <a:latin typeface="Adobe Clean Light"/>
                <a:cs typeface="Adobe Clean Light"/>
              </a:rPr>
              <a:t>66% say their company is somewhat to very well set up to deal with changes </a:t>
            </a:r>
            <a:r>
              <a:rPr lang="en-US" sz="1000" dirty="0" smtClean="0">
                <a:solidFill>
                  <a:schemeClr val="tx1">
                    <a:lumMod val="75000"/>
                    <a:lumOff val="25000"/>
                  </a:schemeClr>
                </a:solidFill>
                <a:latin typeface="Adobe Clean Light"/>
                <a:cs typeface="Adobe Clean Light"/>
              </a:rPr>
              <a:t>– of those only </a:t>
            </a:r>
            <a:r>
              <a:rPr lang="en-US" sz="1000" dirty="0">
                <a:solidFill>
                  <a:schemeClr val="tx1">
                    <a:lumMod val="75000"/>
                    <a:lumOff val="25000"/>
                  </a:schemeClr>
                </a:solidFill>
                <a:latin typeface="Adobe Clean Light"/>
                <a:cs typeface="Adobe Clean Light"/>
              </a:rPr>
              <a:t>10% say it is </a:t>
            </a:r>
            <a:r>
              <a:rPr lang="en-US" sz="1000" b="1" dirty="0">
                <a:solidFill>
                  <a:schemeClr val="tx1">
                    <a:lumMod val="75000"/>
                    <a:lumOff val="25000"/>
                  </a:schemeClr>
                </a:solidFill>
                <a:latin typeface="Adobe Clean Light"/>
                <a:cs typeface="Adobe Clean Light"/>
              </a:rPr>
              <a:t>set up very well </a:t>
            </a:r>
            <a:r>
              <a:rPr lang="en-US" sz="1000" dirty="0">
                <a:solidFill>
                  <a:schemeClr val="tx1">
                    <a:lumMod val="75000"/>
                    <a:lumOff val="25000"/>
                  </a:schemeClr>
                </a:solidFill>
                <a:latin typeface="Adobe Clean Light"/>
                <a:cs typeface="Adobe Clean Light"/>
              </a:rPr>
              <a:t>to do </a:t>
            </a:r>
            <a:r>
              <a:rPr lang="en-US" sz="1000" dirty="0" smtClean="0">
                <a:solidFill>
                  <a:schemeClr val="tx1">
                    <a:lumMod val="75000"/>
                    <a:lumOff val="25000"/>
                  </a:schemeClr>
                </a:solidFill>
                <a:latin typeface="Adobe Clean Light"/>
                <a:cs typeface="Adobe Clean Light"/>
              </a:rPr>
              <a:t>so</a:t>
            </a:r>
            <a:r>
              <a:rPr lang="en-US" sz="1000" baseline="30000" dirty="0" smtClean="0">
                <a:solidFill>
                  <a:srgbClr val="595959"/>
                </a:solidFill>
                <a:latin typeface="Adobe Clean Light"/>
                <a:cs typeface="Adobe Clean Light"/>
              </a:rPr>
              <a:t> 4</a:t>
            </a:r>
            <a:r>
              <a:rPr lang="en-US" sz="1000" dirty="0" smtClean="0">
                <a:solidFill>
                  <a:schemeClr val="tx1">
                    <a:lumMod val="75000"/>
                    <a:lumOff val="25000"/>
                  </a:schemeClr>
                </a:solidFill>
                <a:latin typeface="Adobe Clean Light"/>
                <a:cs typeface="Adobe Clean Light"/>
              </a:rPr>
              <a:t> .</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Being tech-savvy – an early adopter of technology – is seen as key for an ideal successful marketer (57%)</a:t>
            </a:r>
            <a:r>
              <a:rPr lang="en-US" sz="1000" baseline="30000" dirty="0" smtClean="0">
                <a:solidFill>
                  <a:srgbClr val="595959"/>
                </a:solidFill>
                <a:latin typeface="Adobe Clean Light"/>
                <a:cs typeface="Adobe Clean Light"/>
              </a:rPr>
              <a:t> 5</a:t>
            </a:r>
            <a:r>
              <a:rPr lang="en-US" sz="1000" dirty="0" smtClean="0">
                <a:solidFill>
                  <a:schemeClr val="tx1">
                    <a:lumMod val="75000"/>
                    <a:lumOff val="25000"/>
                  </a:schemeClr>
                </a:solidFill>
                <a:latin typeface="Adobe Clean Light"/>
                <a:cs typeface="Adobe Clean Light"/>
              </a:rPr>
              <a:t>, yet only 30% describe themselves in these terms</a:t>
            </a:r>
            <a:r>
              <a:rPr lang="en-US" sz="1000" baseline="30000" dirty="0" smtClean="0">
                <a:solidFill>
                  <a:srgbClr val="595959"/>
                </a:solidFill>
                <a:latin typeface="Adobe Clean Light"/>
                <a:cs typeface="Adobe Clean Light"/>
              </a:rPr>
              <a:t> 6</a:t>
            </a:r>
            <a:r>
              <a:rPr lang="en-US" sz="1000" dirty="0" smtClean="0">
                <a:solidFill>
                  <a:schemeClr val="tx1">
                    <a:lumMod val="75000"/>
                    <a:lumOff val="25000"/>
                  </a:schemeClr>
                </a:solidFill>
                <a:latin typeface="Adobe Clean Light"/>
                <a:cs typeface="Adobe Clean Light"/>
              </a:rPr>
              <a:t>. </a:t>
            </a:r>
          </a:p>
          <a:p>
            <a:pPr marL="285715" lvl="1" indent="-228570" defTabSz="457154">
              <a:spcBef>
                <a:spcPts val="600"/>
              </a:spcBef>
              <a:buFont typeface="Arial" panose="020B0604020202020204" pitchFamily="34" charset="0"/>
              <a:buChar char="•"/>
            </a:pPr>
            <a:r>
              <a:rPr lang="en-US" sz="1000" dirty="0" smtClean="0">
                <a:solidFill>
                  <a:schemeClr val="tx1">
                    <a:lumMod val="75000"/>
                    <a:lumOff val="25000"/>
                  </a:schemeClr>
                </a:solidFill>
                <a:latin typeface="Adobe Clean Light"/>
                <a:cs typeface="Adobe Clean Light"/>
              </a:rPr>
              <a:t>Marketers see </a:t>
            </a:r>
            <a:r>
              <a:rPr lang="en-US" sz="1000" dirty="0">
                <a:solidFill>
                  <a:schemeClr val="tx1">
                    <a:lumMod val="75000"/>
                    <a:lumOff val="25000"/>
                  </a:schemeClr>
                </a:solidFill>
                <a:latin typeface="Adobe Clean Light"/>
                <a:cs typeface="Adobe Clean Light"/>
              </a:rPr>
              <a:t>their companies as performing well on traditional marketing activities</a:t>
            </a:r>
            <a:r>
              <a:rPr lang="en-US" sz="1000" dirty="0" smtClean="0">
                <a:solidFill>
                  <a:schemeClr val="tx1">
                    <a:lumMod val="75000"/>
                    <a:lumOff val="25000"/>
                  </a:schemeClr>
                </a:solidFill>
                <a:latin typeface="Adobe Clean Light"/>
                <a:cs typeface="Adobe Clean Light"/>
              </a:rPr>
              <a:t>, but </a:t>
            </a:r>
            <a:r>
              <a:rPr lang="en-US" sz="1000" dirty="0">
                <a:solidFill>
                  <a:schemeClr val="tx1">
                    <a:lumMod val="75000"/>
                    <a:lumOff val="25000"/>
                  </a:schemeClr>
                </a:solidFill>
                <a:latin typeface="Adobe Clean Light"/>
                <a:cs typeface="Adobe Clean Light"/>
              </a:rPr>
              <a:t>they </a:t>
            </a:r>
            <a:r>
              <a:rPr lang="en-US" sz="1000" dirty="0" smtClean="0">
                <a:solidFill>
                  <a:schemeClr val="tx1">
                    <a:lumMod val="75000"/>
                    <a:lumOff val="25000"/>
                  </a:schemeClr>
                </a:solidFill>
                <a:latin typeface="Adobe Clean Light"/>
                <a:cs typeface="Adobe Clean Light"/>
              </a:rPr>
              <a:t>are </a:t>
            </a:r>
            <a:r>
              <a:rPr lang="en-US" sz="1000" dirty="0">
                <a:solidFill>
                  <a:schemeClr val="tx1">
                    <a:lumMod val="75000"/>
                    <a:lumOff val="25000"/>
                  </a:schemeClr>
                </a:solidFill>
                <a:latin typeface="Adobe Clean Light"/>
                <a:cs typeface="Adobe Clean Light"/>
              </a:rPr>
              <a:t>underperforming on activities marketers identify as most critical in the years to come, (big data, IoT, endemic marketing, and mobile </a:t>
            </a:r>
            <a:r>
              <a:rPr lang="en-US" sz="1000" dirty="0" smtClean="0">
                <a:solidFill>
                  <a:schemeClr val="tx1">
                    <a:lumMod val="75000"/>
                    <a:lumOff val="25000"/>
                  </a:schemeClr>
                </a:solidFill>
                <a:latin typeface="Adobe Clean Light"/>
                <a:cs typeface="Adobe Clean Light"/>
              </a:rPr>
              <a:t>marketing)</a:t>
            </a:r>
            <a:r>
              <a:rPr lang="en-US" sz="1000" baseline="30000" dirty="0" smtClean="0">
                <a:solidFill>
                  <a:schemeClr val="tx1">
                    <a:lumMod val="75000"/>
                    <a:lumOff val="25000"/>
                  </a:schemeClr>
                </a:solidFill>
                <a:latin typeface="Adobe Clean Light"/>
                <a:cs typeface="Adobe Clean Light"/>
              </a:rPr>
              <a:t>7,8</a:t>
            </a:r>
            <a:r>
              <a:rPr lang="en-US" sz="1000" dirty="0">
                <a:solidFill>
                  <a:schemeClr val="tx1">
                    <a:lumMod val="75000"/>
                    <a:lumOff val="25000"/>
                  </a:schemeClr>
                </a:solidFill>
                <a:latin typeface="Adobe Clean Light"/>
                <a:cs typeface="Adobe Clean Light"/>
              </a:rPr>
              <a:t>.</a:t>
            </a:r>
            <a:r>
              <a:rPr lang="en-US" sz="1000" dirty="0" smtClean="0">
                <a:solidFill>
                  <a:schemeClr val="tx1">
                    <a:lumMod val="75000"/>
                    <a:lumOff val="25000"/>
                  </a:schemeClr>
                </a:solidFill>
                <a:latin typeface="Adobe Clean Light"/>
                <a:cs typeface="Adobe Clean Light"/>
              </a:rPr>
              <a:t> </a:t>
            </a:r>
            <a:r>
              <a:rPr lang="en-US" sz="1000" dirty="0">
                <a:solidFill>
                  <a:schemeClr val="tx1">
                    <a:lumMod val="75000"/>
                    <a:lumOff val="25000"/>
                  </a:schemeClr>
                </a:solidFill>
                <a:latin typeface="Adobe Clean Light"/>
                <a:cs typeface="Adobe Clean Light"/>
              </a:rPr>
              <a:t>These areas are also among those found to be most challenging for marketers</a:t>
            </a:r>
            <a:r>
              <a:rPr lang="en-US" sz="1000" baseline="30000" dirty="0">
                <a:solidFill>
                  <a:schemeClr val="tx1">
                    <a:lumMod val="75000"/>
                    <a:lumOff val="25000"/>
                  </a:schemeClr>
                </a:solidFill>
                <a:latin typeface="Adobe Clean Light"/>
                <a:cs typeface="Adobe Clean Light"/>
              </a:rPr>
              <a:t>9</a:t>
            </a:r>
            <a:r>
              <a:rPr lang="en-US" sz="1000" dirty="0">
                <a:solidFill>
                  <a:schemeClr val="tx1">
                    <a:lumMod val="75000"/>
                    <a:lumOff val="25000"/>
                  </a:schemeClr>
                </a:solidFill>
                <a:latin typeface="Adobe Clean Light"/>
                <a:cs typeface="Adobe Clean Light"/>
              </a:rPr>
              <a:t>.</a:t>
            </a:r>
          </a:p>
        </p:txBody>
      </p:sp>
      <p:sp>
        <p:nvSpPr>
          <p:cNvPr id="4" name="TextBox 3"/>
          <p:cNvSpPr txBox="1"/>
          <p:nvPr/>
        </p:nvSpPr>
        <p:spPr>
          <a:xfrm>
            <a:off x="1835696" y="4876006"/>
            <a:ext cx="6048672" cy="184666"/>
          </a:xfrm>
          <a:prstGeom prst="rect">
            <a:avLst/>
          </a:prstGeom>
          <a:noFill/>
        </p:spPr>
        <p:txBody>
          <a:bodyPr wrap="square" rtlCol="0">
            <a:spAutoFit/>
          </a:bodyPr>
          <a:lstStyle/>
          <a:p>
            <a:r>
              <a:rPr lang="en-US" sz="600" dirty="0" smtClean="0">
                <a:latin typeface="Adobe Clean Light" panose="020B0303020404020204"/>
              </a:rPr>
              <a:t>Questions Referenced: 1 (Q1) 2 (T12) 3 (Q27) 4 (Q25) 5 (Q3) 6 (Q4) 7 (T9a) 8 (Q9) 9 (Q10)</a:t>
            </a:r>
            <a:endParaRPr lang="en-US" sz="600" dirty="0">
              <a:latin typeface="Adobe Clean Light" panose="020B0303020404020204"/>
            </a:endParaRPr>
          </a:p>
        </p:txBody>
      </p:sp>
    </p:spTree>
    <p:extLst>
      <p:ext uri="{BB962C8B-B14F-4D97-AF65-F5344CB8AC3E}">
        <p14:creationId xmlns:p14="http://schemas.microsoft.com/office/powerpoint/2010/main" val="101742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t="-9000" b="-9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067694"/>
            <a:ext cx="5124400" cy="938458"/>
          </a:xfrm>
        </p:spPr>
        <p:txBody>
          <a:bodyPr>
            <a:normAutofit fontScale="90000"/>
          </a:bodyPr>
          <a:lstStyle/>
          <a:p>
            <a:r>
              <a:rPr lang="en-US" sz="3300" b="0" dirty="0" smtClean="0">
                <a:solidFill>
                  <a:schemeClr val="accent3"/>
                </a:solidFill>
                <a:latin typeface="Adobe Clean"/>
                <a:cs typeface="Adobe Clean Light"/>
              </a:rPr>
              <a:t>58% </a:t>
            </a:r>
            <a:r>
              <a:rPr lang="en-US" sz="2200" b="0" dirty="0" smtClean="0">
                <a:solidFill>
                  <a:schemeClr val="tx2">
                    <a:lumMod val="50000"/>
                  </a:schemeClr>
                </a:solidFill>
                <a:latin typeface="Adobe Clean"/>
                <a:cs typeface="Adobe Clean Light"/>
              </a:rPr>
              <a:t>say marketing has changed </a:t>
            </a:r>
            <a:r>
              <a:rPr lang="en-US" sz="2200" b="0" dirty="0">
                <a:solidFill>
                  <a:schemeClr val="tx2">
                    <a:lumMod val="50000"/>
                  </a:schemeClr>
                </a:solidFill>
                <a:latin typeface="Adobe Clean"/>
                <a:cs typeface="Adobe Clean Light"/>
              </a:rPr>
              <a:t>more </a:t>
            </a:r>
            <a:r>
              <a:rPr lang="en-US" sz="2200" b="0" dirty="0" smtClean="0">
                <a:solidFill>
                  <a:schemeClr val="tx2">
                    <a:lumMod val="50000"/>
                  </a:schemeClr>
                </a:solidFill>
                <a:latin typeface="Adobe Clean"/>
                <a:cs typeface="Adobe Clean Light"/>
              </a:rPr>
              <a:t>in </a:t>
            </a:r>
            <a:r>
              <a:rPr lang="en-US" sz="2200" b="0" dirty="0">
                <a:solidFill>
                  <a:schemeClr val="tx2">
                    <a:lumMod val="50000"/>
                  </a:schemeClr>
                </a:solidFill>
                <a:latin typeface="Adobe Clean"/>
                <a:cs typeface="Adobe Clean Light"/>
              </a:rPr>
              <a:t>the past year than in the previous 5 years</a:t>
            </a:r>
            <a:r>
              <a:rPr lang="en-US" b="0" dirty="0">
                <a:solidFill>
                  <a:schemeClr val="tx2">
                    <a:lumMod val="50000"/>
                  </a:schemeClr>
                </a:solidFill>
                <a:cs typeface="Adobe Clean Light"/>
              </a:rPr>
              <a:t/>
            </a:r>
            <a:br>
              <a:rPr lang="en-US" b="0" dirty="0">
                <a:solidFill>
                  <a:schemeClr val="tx2">
                    <a:lumMod val="50000"/>
                  </a:schemeClr>
                </a:solidFill>
                <a:cs typeface="Adobe Clean Light"/>
              </a:rPr>
            </a:br>
            <a:endParaRPr lang="en-US" dirty="0">
              <a:solidFill>
                <a:schemeClr val="tx2">
                  <a:lumMod val="50000"/>
                </a:schemeClr>
              </a:solidFill>
            </a:endParaRPr>
          </a:p>
        </p:txBody>
      </p:sp>
    </p:spTree>
    <p:extLst>
      <p:ext uri="{BB962C8B-B14F-4D97-AF65-F5344CB8AC3E}">
        <p14:creationId xmlns:p14="http://schemas.microsoft.com/office/powerpoint/2010/main" val="61914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997698332"/>
              </p:ext>
            </p:extLst>
          </p:nvPr>
        </p:nvGraphicFramePr>
        <p:xfrm>
          <a:off x="2219902" y="1204412"/>
          <a:ext cx="6096000" cy="35390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0146" y="149144"/>
            <a:ext cx="8686800" cy="1126462"/>
          </a:xfrm>
        </p:spPr>
        <p:txBody>
          <a:bodyPr/>
          <a:lstStyle/>
          <a:p>
            <a:r>
              <a:rPr lang="en-US" sz="2800" dirty="0" smtClean="0">
                <a:solidFill>
                  <a:srgbClr val="424242"/>
                </a:solidFill>
              </a:rPr>
              <a:t>Most agree the pace of change in marketing is accelerating, but they are divided on how that change is happening</a:t>
            </a:r>
            <a:endParaRPr lang="en-US" sz="2800" dirty="0">
              <a:solidFill>
                <a:srgbClr val="424242"/>
              </a:solidFill>
            </a:endParaRPr>
          </a:p>
        </p:txBody>
      </p:sp>
      <p:sp>
        <p:nvSpPr>
          <p:cNvPr id="5" name="Rectangle 4"/>
          <p:cNvSpPr/>
          <p:nvPr/>
        </p:nvSpPr>
        <p:spPr>
          <a:xfrm>
            <a:off x="2240779" y="4825484"/>
            <a:ext cx="5009847" cy="184666"/>
          </a:xfrm>
          <a:prstGeom prst="rect">
            <a:avLst/>
          </a:prstGeom>
        </p:spPr>
        <p:txBody>
          <a:bodyPr wrap="square">
            <a:spAutoFit/>
          </a:bodyPr>
          <a:lstStyle/>
          <a:p>
            <a:pPr lvl="0"/>
            <a:r>
              <a:rPr lang="en-US" sz="600" dirty="0" smtClean="0">
                <a:latin typeface="Adobe Clean Light"/>
              </a:rPr>
              <a:t>Q18. </a:t>
            </a:r>
            <a:r>
              <a:rPr lang="en-US" sz="600" dirty="0">
                <a:latin typeface="Adobe Clean Light"/>
              </a:rPr>
              <a:t>How do you feel about the pace of change within the marketing industry? </a:t>
            </a:r>
            <a:r>
              <a:rPr lang="en-US" sz="600" dirty="0" smtClean="0">
                <a:latin typeface="Adobe Clean Light"/>
              </a:rPr>
              <a:t>Please </a:t>
            </a:r>
            <a:r>
              <a:rPr lang="en-US" sz="600" dirty="0">
                <a:latin typeface="Adobe Clean Light"/>
              </a:rPr>
              <a:t>choose 1 from each </a:t>
            </a:r>
            <a:r>
              <a:rPr lang="en-US" sz="600" dirty="0" smtClean="0">
                <a:latin typeface="Adobe Clean Light"/>
              </a:rPr>
              <a:t>pair</a:t>
            </a:r>
            <a:endParaRPr lang="en-US" sz="600" dirty="0">
              <a:latin typeface="Adobe Clean Light"/>
            </a:endParaRPr>
          </a:p>
        </p:txBody>
      </p:sp>
      <p:sp>
        <p:nvSpPr>
          <p:cNvPr id="6" name="TextBox 5"/>
          <p:cNvSpPr txBox="1"/>
          <p:nvPr/>
        </p:nvSpPr>
        <p:spPr>
          <a:xfrm>
            <a:off x="892215" y="1686237"/>
            <a:ext cx="2257028" cy="153888"/>
          </a:xfrm>
          <a:prstGeom prst="rect">
            <a:avLst/>
          </a:prstGeom>
          <a:noFill/>
        </p:spPr>
        <p:txBody>
          <a:bodyPr wrap="none" lIns="0" tIns="0" rIns="0" bIns="0" rtlCol="0">
            <a:spAutoFit/>
          </a:bodyPr>
          <a:lstStyle/>
          <a:p>
            <a:r>
              <a:rPr lang="en-US" sz="1000" b="1" dirty="0" smtClean="0">
                <a:latin typeface="Adobe Clean Light"/>
              </a:rPr>
              <a:t>The pace of change in marketing is…</a:t>
            </a:r>
          </a:p>
        </p:txBody>
      </p:sp>
      <p:sp>
        <p:nvSpPr>
          <p:cNvPr id="12" name="TextBox 1"/>
          <p:cNvSpPr txBox="1"/>
          <p:nvPr/>
        </p:nvSpPr>
        <p:spPr>
          <a:xfrm>
            <a:off x="2738874" y="3833460"/>
            <a:ext cx="493725" cy="138499"/>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solidFill>
                  <a:schemeClr val="bg1"/>
                </a:solidFill>
                <a:latin typeface="Adobe Clean Light" panose="020B0303020404020204"/>
              </a:rPr>
              <a:t>Gradually</a:t>
            </a:r>
          </a:p>
        </p:txBody>
      </p:sp>
      <p:sp>
        <p:nvSpPr>
          <p:cNvPr id="15" name="TextBox 14"/>
          <p:cNvSpPr txBox="1"/>
          <p:nvPr/>
        </p:nvSpPr>
        <p:spPr>
          <a:xfrm>
            <a:off x="6829216" y="2055499"/>
            <a:ext cx="684483"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Accelerating</a:t>
            </a:r>
          </a:p>
        </p:txBody>
      </p:sp>
      <p:sp>
        <p:nvSpPr>
          <p:cNvPr id="16" name="TextBox 15"/>
          <p:cNvSpPr txBox="1"/>
          <p:nvPr/>
        </p:nvSpPr>
        <p:spPr>
          <a:xfrm>
            <a:off x="4066614" y="2064691"/>
            <a:ext cx="437620" cy="138499"/>
          </a:xfrm>
          <a:prstGeom prst="rect">
            <a:avLst/>
          </a:prstGeom>
          <a:noFill/>
        </p:spPr>
        <p:txBody>
          <a:bodyPr wrap="none" lIns="0" tIns="0" rIns="0" bIns="0" rtlCol="0">
            <a:spAutoFit/>
          </a:bodyPr>
          <a:lstStyle/>
          <a:p>
            <a:r>
              <a:rPr lang="en-US" sz="900" dirty="0" smtClean="0">
                <a:solidFill>
                  <a:schemeClr val="bg1"/>
                </a:solidFill>
                <a:latin typeface="Adobe Clean Light" panose="020B0303020404020204"/>
              </a:rPr>
              <a:t>Slowing</a:t>
            </a:r>
          </a:p>
        </p:txBody>
      </p:sp>
      <p:sp>
        <p:nvSpPr>
          <p:cNvPr id="10" name="TextBox 9"/>
          <p:cNvSpPr txBox="1"/>
          <p:nvPr/>
        </p:nvSpPr>
        <p:spPr>
          <a:xfrm>
            <a:off x="2173129" y="2848224"/>
            <a:ext cx="1933222" cy="153888"/>
          </a:xfrm>
          <a:prstGeom prst="rect">
            <a:avLst/>
          </a:prstGeom>
          <a:noFill/>
        </p:spPr>
        <p:txBody>
          <a:bodyPr wrap="none" lIns="0" tIns="0" rIns="0" bIns="0" rtlCol="0">
            <a:spAutoFit/>
          </a:bodyPr>
          <a:lstStyle/>
          <a:p>
            <a:r>
              <a:rPr lang="en-US" sz="1000" b="1" dirty="0" smtClean="0">
                <a:latin typeface="Adobe Clean Light"/>
              </a:rPr>
              <a:t>…and that change is happening</a:t>
            </a:r>
          </a:p>
        </p:txBody>
      </p:sp>
    </p:spTree>
    <p:extLst>
      <p:ext uri="{BB962C8B-B14F-4D97-AF65-F5344CB8AC3E}">
        <p14:creationId xmlns:p14="http://schemas.microsoft.com/office/powerpoint/2010/main" val="111459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678" y="1543050"/>
            <a:ext cx="8230923" cy="1316732"/>
          </a:xfrm>
          <a:prstGeom prst="rect">
            <a:avLst/>
          </a:prstGeom>
          <a:solidFill>
            <a:schemeClr val="accent4">
              <a:lumMod val="20000"/>
              <a:lumOff val="80000"/>
              <a:alpha val="5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3104" y="149356"/>
            <a:ext cx="8686800" cy="781752"/>
          </a:xfrm>
        </p:spPr>
        <p:txBody>
          <a:bodyPr/>
          <a:lstStyle/>
          <a:p>
            <a:r>
              <a:rPr lang="en-US" sz="2800" dirty="0" smtClean="0">
                <a:solidFill>
                  <a:srgbClr val="424242"/>
                </a:solidFill>
              </a:rPr>
              <a:t>7 in 10 claim marketing is completely different today than when they began their career</a:t>
            </a:r>
            <a:endParaRPr lang="en-US" sz="2800" dirty="0">
              <a:solidFill>
                <a:srgbClr val="424242"/>
              </a:solidFill>
            </a:endParaRPr>
          </a:p>
        </p:txBody>
      </p:sp>
      <p:sp>
        <p:nvSpPr>
          <p:cNvPr id="13" name="Rectangle 12"/>
          <p:cNvSpPr/>
          <p:nvPr/>
        </p:nvSpPr>
        <p:spPr>
          <a:xfrm>
            <a:off x="2051720" y="4826620"/>
            <a:ext cx="5501141" cy="184666"/>
          </a:xfrm>
          <a:prstGeom prst="rect">
            <a:avLst/>
          </a:prstGeom>
        </p:spPr>
        <p:txBody>
          <a:bodyPr wrap="square">
            <a:spAutoFit/>
          </a:bodyPr>
          <a:lstStyle/>
          <a:p>
            <a:pPr lvl="0"/>
            <a:r>
              <a:rPr lang="en-US" sz="600" dirty="0" smtClean="0">
                <a:latin typeface="Adobe Clean Light"/>
              </a:rPr>
              <a:t>Q16</a:t>
            </a:r>
            <a:r>
              <a:rPr lang="en-US" sz="600" dirty="0">
                <a:latin typeface="Adobe Clean Light"/>
              </a:rPr>
              <a:t>. Please indicate whether you disagree or agree with the following statements about the state of your industry.</a:t>
            </a:r>
          </a:p>
        </p:txBody>
      </p:sp>
      <p:graphicFrame>
        <p:nvGraphicFramePr>
          <p:cNvPr id="14" name="Chart 13"/>
          <p:cNvGraphicFramePr/>
          <p:nvPr>
            <p:extLst>
              <p:ext uri="{D42A27DB-BD31-4B8C-83A1-F6EECF244321}">
                <p14:modId xmlns:p14="http://schemas.microsoft.com/office/powerpoint/2010/main" val="2602787382"/>
              </p:ext>
            </p:extLst>
          </p:nvPr>
        </p:nvGraphicFramePr>
        <p:xfrm>
          <a:off x="773256" y="1479963"/>
          <a:ext cx="7578437" cy="311784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977814" y="1260856"/>
            <a:ext cx="3188373" cy="153888"/>
          </a:xfrm>
          <a:prstGeom prst="rect">
            <a:avLst/>
          </a:prstGeom>
          <a:noFill/>
        </p:spPr>
        <p:txBody>
          <a:bodyPr wrap="none" lIns="0" tIns="0" rIns="0" bIns="0" rtlCol="0">
            <a:spAutoFit/>
          </a:bodyPr>
          <a:lstStyle/>
          <a:p>
            <a:r>
              <a:rPr lang="en-US" sz="1000" b="1" dirty="0" smtClean="0">
                <a:latin typeface="Adobe Clean Light"/>
              </a:rPr>
              <a:t>Attitudes on Marketing/Marketers </a:t>
            </a:r>
            <a:r>
              <a:rPr lang="en-US" sz="1000" b="1" i="1" dirty="0" smtClean="0">
                <a:latin typeface="Adobe Clean Light"/>
              </a:rPr>
              <a:t>(% </a:t>
            </a:r>
            <a:r>
              <a:rPr lang="en-US" sz="1000" b="1" i="1" dirty="0">
                <a:latin typeface="Adobe Clean Light"/>
              </a:rPr>
              <a:t>Top Two </a:t>
            </a:r>
            <a:r>
              <a:rPr lang="en-US" sz="1000" b="1" i="1" dirty="0" smtClean="0">
                <a:latin typeface="Adobe Clean Light"/>
              </a:rPr>
              <a:t>Box)</a:t>
            </a:r>
          </a:p>
        </p:txBody>
      </p:sp>
    </p:spTree>
    <p:extLst>
      <p:ext uri="{BB962C8B-B14F-4D97-AF65-F5344CB8AC3E}">
        <p14:creationId xmlns:p14="http://schemas.microsoft.com/office/powerpoint/2010/main" val="1650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erland Update 2014">
  <a:themeElements>
    <a:clrScheme name="Adobe Digital Roadblock refresh 2015">
      <a:dk1>
        <a:srgbClr val="424242"/>
      </a:dk1>
      <a:lt1>
        <a:srgbClr val="FFFFFF"/>
      </a:lt1>
      <a:dk2>
        <a:srgbClr val="4E64BA"/>
      </a:dk2>
      <a:lt2>
        <a:srgbClr val="DCD371"/>
      </a:lt2>
      <a:accent1>
        <a:srgbClr val="664BCC"/>
      </a:accent1>
      <a:accent2>
        <a:srgbClr val="E38432"/>
      </a:accent2>
      <a:accent3>
        <a:srgbClr val="ED2124"/>
      </a:accent3>
      <a:accent4>
        <a:srgbClr val="D1BB2A"/>
      </a:accent4>
      <a:accent5>
        <a:srgbClr val="3D2388"/>
      </a:accent5>
      <a:accent6>
        <a:srgbClr val="9AB1DD"/>
      </a:accent6>
      <a:hlink>
        <a:srgbClr val="4170E2"/>
      </a:hlink>
      <a:folHlink>
        <a:srgbClr val="4D62BF"/>
      </a:folHlink>
    </a:clrScheme>
    <a:fontScheme name="JG Edelman Berland">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1_Berland Update 2014">
  <a:themeElements>
    <a:clrScheme name="Adobe Digital Roadblock refresh 2015">
      <a:dk1>
        <a:srgbClr val="424242"/>
      </a:dk1>
      <a:lt1>
        <a:srgbClr val="FFFFFF"/>
      </a:lt1>
      <a:dk2>
        <a:srgbClr val="4E64BA"/>
      </a:dk2>
      <a:lt2>
        <a:srgbClr val="DCD371"/>
      </a:lt2>
      <a:accent1>
        <a:srgbClr val="664BCC"/>
      </a:accent1>
      <a:accent2>
        <a:srgbClr val="E38432"/>
      </a:accent2>
      <a:accent3>
        <a:srgbClr val="ED2124"/>
      </a:accent3>
      <a:accent4>
        <a:srgbClr val="D1BB2A"/>
      </a:accent4>
      <a:accent5>
        <a:srgbClr val="3D2388"/>
      </a:accent5>
      <a:accent6>
        <a:srgbClr val="9AB1DD"/>
      </a:accent6>
      <a:hlink>
        <a:srgbClr val="4170E2"/>
      </a:hlink>
      <a:folHlink>
        <a:srgbClr val="4D62BF"/>
      </a:folHlink>
    </a:clrScheme>
    <a:fontScheme name="JG Edelman Berland">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JG Berland PURPGREEN2">
    <a:dk1>
      <a:srgbClr val="595959"/>
    </a:dk1>
    <a:lt1>
      <a:srgbClr val="FFFFFF"/>
    </a:lt1>
    <a:dk2>
      <a:srgbClr val="0083CA"/>
    </a:dk2>
    <a:lt2>
      <a:srgbClr val="000000"/>
    </a:lt2>
    <a:accent1>
      <a:srgbClr val="003473"/>
    </a:accent1>
    <a:accent2>
      <a:srgbClr val="C00000"/>
    </a:accent2>
    <a:accent3>
      <a:srgbClr val="8E0000"/>
    </a:accent3>
    <a:accent4>
      <a:srgbClr val="E36C09"/>
    </a:accent4>
    <a:accent5>
      <a:srgbClr val="8E46C4"/>
    </a:accent5>
    <a:accent6>
      <a:srgbClr val="31B541"/>
    </a:accent6>
    <a:hlink>
      <a:srgbClr val="0000FF"/>
    </a:hlink>
    <a:folHlink>
      <a:srgbClr val="2B123E"/>
    </a:folHlink>
  </a:clrScheme>
  <a:fontScheme name="JG Edelman Berland">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JG Berland PURPGREEN2">
    <a:dk1>
      <a:srgbClr val="595959"/>
    </a:dk1>
    <a:lt1>
      <a:srgbClr val="FFFFFF"/>
    </a:lt1>
    <a:dk2>
      <a:srgbClr val="0083CA"/>
    </a:dk2>
    <a:lt2>
      <a:srgbClr val="000000"/>
    </a:lt2>
    <a:accent1>
      <a:srgbClr val="003473"/>
    </a:accent1>
    <a:accent2>
      <a:srgbClr val="C00000"/>
    </a:accent2>
    <a:accent3>
      <a:srgbClr val="8E0000"/>
    </a:accent3>
    <a:accent4>
      <a:srgbClr val="E36C09"/>
    </a:accent4>
    <a:accent5>
      <a:srgbClr val="8E46C4"/>
    </a:accent5>
    <a:accent6>
      <a:srgbClr val="31B541"/>
    </a:accent6>
    <a:hlink>
      <a:srgbClr val="0000FF"/>
    </a:hlink>
    <a:folHlink>
      <a:srgbClr val="2B123E"/>
    </a:folHlink>
  </a:clrScheme>
  <a:fontScheme name="JG Edelman Berland">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JG Berland PURPGREEN2">
    <a:dk1>
      <a:srgbClr val="595959"/>
    </a:dk1>
    <a:lt1>
      <a:srgbClr val="FFFFFF"/>
    </a:lt1>
    <a:dk2>
      <a:srgbClr val="0083CA"/>
    </a:dk2>
    <a:lt2>
      <a:srgbClr val="000000"/>
    </a:lt2>
    <a:accent1>
      <a:srgbClr val="003473"/>
    </a:accent1>
    <a:accent2>
      <a:srgbClr val="C00000"/>
    </a:accent2>
    <a:accent3>
      <a:srgbClr val="8E0000"/>
    </a:accent3>
    <a:accent4>
      <a:srgbClr val="E36C09"/>
    </a:accent4>
    <a:accent5>
      <a:srgbClr val="8E46C4"/>
    </a:accent5>
    <a:accent6>
      <a:srgbClr val="31B541"/>
    </a:accent6>
    <a:hlink>
      <a:srgbClr val="0000FF"/>
    </a:hlink>
    <a:folHlink>
      <a:srgbClr val="2B123E"/>
    </a:folHlink>
  </a:clrScheme>
  <a:fontScheme name="JG Edelman Berland">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JG Berland PURPGREEN2">
    <a:dk1>
      <a:srgbClr val="595959"/>
    </a:dk1>
    <a:lt1>
      <a:srgbClr val="FFFFFF"/>
    </a:lt1>
    <a:dk2>
      <a:srgbClr val="0083CA"/>
    </a:dk2>
    <a:lt2>
      <a:srgbClr val="000000"/>
    </a:lt2>
    <a:accent1>
      <a:srgbClr val="003473"/>
    </a:accent1>
    <a:accent2>
      <a:srgbClr val="C00000"/>
    </a:accent2>
    <a:accent3>
      <a:srgbClr val="8E0000"/>
    </a:accent3>
    <a:accent4>
      <a:srgbClr val="E36C09"/>
    </a:accent4>
    <a:accent5>
      <a:srgbClr val="8E46C4"/>
    </a:accent5>
    <a:accent6>
      <a:srgbClr val="31B541"/>
    </a:accent6>
    <a:hlink>
      <a:srgbClr val="0000FF"/>
    </a:hlink>
    <a:folHlink>
      <a:srgbClr val="2B123E"/>
    </a:folHlink>
  </a:clrScheme>
  <a:fontScheme name="JG Edelman Berland">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JG Berland PURPGREEN2">
    <a:dk1>
      <a:srgbClr val="595959"/>
    </a:dk1>
    <a:lt1>
      <a:srgbClr val="FFFFFF"/>
    </a:lt1>
    <a:dk2>
      <a:srgbClr val="0083CA"/>
    </a:dk2>
    <a:lt2>
      <a:srgbClr val="000000"/>
    </a:lt2>
    <a:accent1>
      <a:srgbClr val="003473"/>
    </a:accent1>
    <a:accent2>
      <a:srgbClr val="C00000"/>
    </a:accent2>
    <a:accent3>
      <a:srgbClr val="8E0000"/>
    </a:accent3>
    <a:accent4>
      <a:srgbClr val="E36C09"/>
    </a:accent4>
    <a:accent5>
      <a:srgbClr val="8E46C4"/>
    </a:accent5>
    <a:accent6>
      <a:srgbClr val="31B541"/>
    </a:accent6>
    <a:hlink>
      <a:srgbClr val="0000FF"/>
    </a:hlink>
    <a:folHlink>
      <a:srgbClr val="2B123E"/>
    </a:folHlink>
  </a:clrScheme>
  <a:fontScheme name="JG Edelman Berland">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EFFDE24B21184E8851B76FF572B447" ma:contentTypeVersion="1" ma:contentTypeDescription="Create a new document." ma:contentTypeScope="" ma:versionID="2591029bb03fadad0fc991879a3c3712">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61B5B2E-E7D3-438A-BE5E-3C1E1758655C}">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4E6720-97BE-4A42-BBEA-22B6541183C4}">
  <ds:schemaRefs>
    <ds:schemaRef ds:uri="http://schemas.microsoft.com/sharepoint/v3/contenttype/forms"/>
  </ds:schemaRefs>
</ds:datastoreItem>
</file>

<file path=customXml/itemProps3.xml><?xml version="1.0" encoding="utf-8"?>
<ds:datastoreItem xmlns:ds="http://schemas.openxmlformats.org/officeDocument/2006/customXml" ds:itemID="{A7534CF3-4CF2-456A-8DC5-258CE1562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27295</TotalTime>
  <Words>3830</Words>
  <Application>Microsoft Office PowerPoint</Application>
  <PresentationFormat>On-screen Show (16:9)</PresentationFormat>
  <Paragraphs>387</Paragraphs>
  <Slides>51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Adobe Clean</vt:lpstr>
      <vt:lpstr>Adobe Clean Black</vt:lpstr>
      <vt:lpstr>Adobe Clean Light</vt:lpstr>
      <vt:lpstr>Arial</vt:lpstr>
      <vt:lpstr>Edelman City Light</vt:lpstr>
      <vt:lpstr>Franklin Gothic Book</vt:lpstr>
      <vt:lpstr>Franklin Gothic Medium</vt:lpstr>
      <vt:lpstr>MV Boli</vt:lpstr>
      <vt:lpstr>Tw Cen MT</vt:lpstr>
      <vt:lpstr>Berland Update 2014</vt:lpstr>
      <vt:lpstr>1_Berland Update 2014</vt:lpstr>
      <vt:lpstr>DIGITAL ROADBLOCK: 2015 Refresh (EMEA)  June 2015</vt:lpstr>
      <vt:lpstr>PowerPoint Presentation</vt:lpstr>
      <vt:lpstr>KEY FINDINGS</vt:lpstr>
      <vt:lpstr>PowerPoint Presentation</vt:lpstr>
      <vt:lpstr>PowerPoint Presentation</vt:lpstr>
      <vt:lpstr>PowerPoint Presentation</vt:lpstr>
      <vt:lpstr>58% say marketing has changed more in the past year than in the previous 5 years </vt:lpstr>
      <vt:lpstr>Most agree the pace of change in marketing is accelerating, but they are divided on how that change is happening</vt:lpstr>
      <vt:lpstr>7 in 10 claim marketing is completely different today than when they began their career</vt:lpstr>
      <vt:lpstr>72% believe marketing is at  the beginning of a golden age</vt:lpstr>
      <vt:lpstr>… with more than half feeling challenged and optimistic about industry changes</vt:lpstr>
      <vt:lpstr>The marketing function has increased in influence in the past five years, most notably in France</vt:lpstr>
      <vt:lpstr>Influence on corporate strategy remains strong, with a quarter naming marketing as the largest contributor to future revenue</vt:lpstr>
      <vt:lpstr>New technologies are a driving force behind industry change</vt:lpstr>
      <vt:lpstr>These technology changes affect personal approaches to marketing…</vt:lpstr>
      <vt:lpstr>…And feed the expectation that marketers should keep up with advancements in tech, mobile, and social</vt:lpstr>
      <vt:lpstr>Consumer expectations are higher than ever –immediate responses and compelling content are needed to deliver</vt:lpstr>
      <vt:lpstr>Marketers feel they have the necessary skills and are prepared to implement new technologies</vt:lpstr>
      <vt:lpstr>PowerPoint Presentation</vt:lpstr>
      <vt:lpstr>Many organization structures are not well set up to meet marketing changes</vt:lpstr>
      <vt:lpstr>A successful marketer is seen as tech savvy, however only a third of marketers describe themselves as such</vt:lpstr>
      <vt:lpstr>PowerPoint Presentation</vt:lpstr>
      <vt:lpstr>Marketers vary in the challenges they are faced with in trends and technologies</vt:lpstr>
      <vt:lpstr>Delivery channels are bound to change in the future – nearly 7 in 10 believe that wearables will be important in delivering quality service</vt:lpstr>
      <vt:lpstr>The need to adapt is immediate: mobile marketing,  e-commerce, and personalization and targeting are projected to be less important in 3 years</vt:lpstr>
      <vt:lpstr>Traditional marketing is where marketers feel performance is strongest</vt:lpstr>
      <vt:lpstr>Lack of resources and budget are the key barriers holding marketers back</vt:lpstr>
      <vt:lpstr>APPENDIX</vt:lpstr>
      <vt:lpstr>Change in the industry is seen as an opportunity and the beginning of a golden age of marketing…</vt:lpstr>
      <vt:lpstr>53% claim to have heard about a new marketing channel or term within the past month</vt:lpstr>
      <vt:lpstr>Marketers are worried about their ability to keep up, and even more so about their company’s ability to do so</vt:lpstr>
      <vt:lpstr>Unsurprisingly, roughly 1 in 3 cite shortages in tech and data related roles. Digital Marketers and Mobile Marketers are still highly sought after </vt:lpstr>
      <vt:lpstr>Most marketers believe in the importance of delivering for mobile websites and computers, but there is a disconnect in solving for these devices</vt:lpstr>
      <vt:lpstr>For new technologies, marketers’ confidence in preparedness to deliver falls below actual performance</vt:lpstr>
      <vt:lpstr>Areas identified as most critical in the years to come are the areas where performance is lowest</vt:lpstr>
      <vt:lpstr>2 in 3 marketers feel they have the necessary skills to perform successfully</vt:lpstr>
      <vt:lpstr>Still, they realize the need for skill development – 44% plan to learn from attending training seminars</vt:lpstr>
      <vt:lpstr>Communication across channels and with customers rise to the top as key for effectiveness</vt:lpstr>
      <vt:lpstr>Almost 2 in 5 believe that partnerships with sales are critical in making digital marketing work…</vt:lpstr>
      <vt:lpstr>…And integration across business functions can be improved</vt:lpstr>
      <vt:lpstr>Regional highlights</vt:lpstr>
      <vt:lpstr>PowerPoint Presentation</vt:lpstr>
      <vt:lpstr>PowerPoint Presentation</vt:lpstr>
      <vt:lpstr>7 in 10 French marketers believe that marketing strongly influences business strategy </vt:lpstr>
      <vt:lpstr>French marketers feel strongly about the need to implement new technologies in marketing</vt:lpstr>
      <vt:lpstr>German and French marketers are more confident in their skills and abilities to implement the latest technology</vt:lpstr>
      <vt:lpstr>European marketers widely acknowledge the role of IoT and digital marketing – 7 in 10 French marketers also believe in the need for “hyper-personalization”</vt:lpstr>
      <vt:lpstr>French marketers strongly believe that adapting to tech and mobile advancement is critical for marketers</vt:lpstr>
      <vt:lpstr>59% French marketers claim to have heard about a new marketing term within the past month</vt:lpstr>
      <vt:lpstr>PowerPoint Presentation</vt:lpstr>
      <vt:lpstr>Across Europe, new technology is seen as the main driver of change; France considers competition a close secondary driver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Amy McPartlan</cp:lastModifiedBy>
  <cp:revision>1847</cp:revision>
  <cp:lastPrinted>2015-06-08T20:22:54Z</cp:lastPrinted>
  <dcterms:created xsi:type="dcterms:W3CDTF">2012-05-22T12:12:12Z</dcterms:created>
  <dcterms:modified xsi:type="dcterms:W3CDTF">2016-09-02T12:16:01Z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0x010100A7EFFDE24B21184E8851B76FF572B447</vt:lpwstr>
  </property>
</Properties>
</file>